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Century Gothic"/>
                <a:cs typeface="Century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500" b="0" i="0">
                <a:solidFill>
                  <a:schemeClr val="tx1"/>
                </a:solidFill>
                <a:latin typeface="Century Gothic"/>
                <a:cs typeface="Century Gothic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Century Gothic"/>
                <a:cs typeface="Century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Century Gothic"/>
                <a:cs typeface="Century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365760"/>
          </a:xfrm>
          <a:custGeom>
            <a:avLst/>
            <a:gdLst/>
            <a:ahLst/>
            <a:cxnLst/>
            <a:rect l="l" t="t" r="r" b="b"/>
            <a:pathLst>
              <a:path w="9144000" h="365760">
                <a:moveTo>
                  <a:pt x="0" y="365760"/>
                </a:moveTo>
                <a:lnTo>
                  <a:pt x="9144000" y="365760"/>
                </a:lnTo>
                <a:lnTo>
                  <a:pt x="9144000" y="0"/>
                </a:lnTo>
                <a:lnTo>
                  <a:pt x="0" y="0"/>
                </a:lnTo>
                <a:lnTo>
                  <a:pt x="0" y="365760"/>
                </a:lnTo>
                <a:close/>
              </a:path>
            </a:pathLst>
          </a:custGeom>
          <a:solidFill>
            <a:srgbClr val="AC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7976217" y="6283192"/>
            <a:ext cx="1069485" cy="44503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7949945" y="6453670"/>
            <a:ext cx="214883" cy="24765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7753470" y="6188322"/>
            <a:ext cx="1353832" cy="64745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4784597" y="5337047"/>
            <a:ext cx="3579875" cy="121538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4428363" y="6550532"/>
            <a:ext cx="4292600" cy="0"/>
          </a:xfrm>
          <a:custGeom>
            <a:avLst/>
            <a:gdLst/>
            <a:ahLst/>
            <a:cxnLst/>
            <a:rect l="l" t="t" r="r" b="b"/>
            <a:pathLst>
              <a:path w="4292600">
                <a:moveTo>
                  <a:pt x="0" y="0"/>
                </a:moveTo>
                <a:lnTo>
                  <a:pt x="4292346" y="0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8739" y="338510"/>
            <a:ext cx="8188959" cy="4527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Century Gothic"/>
                <a:cs typeface="Century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083599" y="1233290"/>
            <a:ext cx="4953000" cy="1625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500" b="0" i="0">
                <a:solidFill>
                  <a:schemeClr val="tx1"/>
                </a:solidFill>
                <a:latin typeface="Century Gothic"/>
                <a:cs typeface="Century Gothic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159426" y="5384638"/>
            <a:ext cx="68389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FFFFFF"/>
                </a:solidFill>
                <a:latin typeface="Century Gothic"/>
                <a:cs typeface="Century Gothic"/>
              </a:rPr>
              <a:t>$11.3MM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348348" y="5835437"/>
            <a:ext cx="5988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FFFFFF"/>
                </a:solidFill>
                <a:latin typeface="Century Gothic"/>
                <a:cs typeface="Century Gothic"/>
              </a:rPr>
              <a:t>$7.1MM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075861" y="6609143"/>
            <a:ext cx="8509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585858"/>
                </a:solidFill>
                <a:latin typeface="Century Gothic"/>
                <a:cs typeface="Century Gothic"/>
              </a:rPr>
              <a:t>BOB'S RED</a:t>
            </a:r>
            <a:r>
              <a:rPr sz="900" spc="-5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900" spc="-5" dirty="0">
                <a:solidFill>
                  <a:srgbClr val="585858"/>
                </a:solidFill>
                <a:latin typeface="Century Gothic"/>
                <a:cs typeface="Century Gothic"/>
              </a:rPr>
              <a:t>MILL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128117" y="6609143"/>
            <a:ext cx="103886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585858"/>
                </a:solidFill>
                <a:latin typeface="Century Gothic"/>
                <a:cs typeface="Century Gothic"/>
              </a:rPr>
              <a:t>CREAM OF</a:t>
            </a:r>
            <a:r>
              <a:rPr sz="900" spc="-4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900" spc="-5" dirty="0">
                <a:solidFill>
                  <a:srgbClr val="585858"/>
                </a:solidFill>
                <a:latin typeface="Century Gothic"/>
                <a:cs typeface="Century Gothic"/>
              </a:rPr>
              <a:t>WHEAT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20741" y="4911587"/>
            <a:ext cx="11068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entury Gothic"/>
                <a:cs typeface="Century Gothic"/>
              </a:rPr>
              <a:t>Total </a:t>
            </a:r>
            <a:r>
              <a:rPr sz="1200" spc="-10" dirty="0">
                <a:latin typeface="Century Gothic"/>
                <a:cs typeface="Century Gothic"/>
              </a:rPr>
              <a:t>US </a:t>
            </a:r>
            <a:r>
              <a:rPr sz="1200" dirty="0">
                <a:latin typeface="Century Gothic"/>
                <a:cs typeface="Century Gothic"/>
              </a:rPr>
              <a:t>-</a:t>
            </a:r>
            <a:r>
              <a:rPr sz="1200" spc="-55" dirty="0">
                <a:latin typeface="Century Gothic"/>
                <a:cs typeface="Century Gothic"/>
              </a:rPr>
              <a:t> </a:t>
            </a:r>
            <a:r>
              <a:rPr sz="1200" dirty="0">
                <a:latin typeface="Century Gothic"/>
                <a:cs typeface="Century Gothic"/>
              </a:rPr>
              <a:t>Food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450" marR="233679" indent="-28575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dirty="0"/>
              <a:t>BRM’s </a:t>
            </a:r>
            <a:r>
              <a:rPr spc="-5" dirty="0"/>
              <a:t>Creamy Wheat Farina </a:t>
            </a:r>
            <a:r>
              <a:rPr b="1" spc="-5" dirty="0">
                <a:latin typeface="Century Gothic"/>
                <a:cs typeface="Century Gothic"/>
              </a:rPr>
              <a:t>offers consumers </a:t>
            </a:r>
            <a:r>
              <a:rPr b="1" dirty="0">
                <a:latin typeface="Century Gothic"/>
                <a:cs typeface="Century Gothic"/>
              </a:rPr>
              <a:t>a  Natural switch </a:t>
            </a:r>
            <a:r>
              <a:rPr spc="-5" dirty="0"/>
              <a:t>from Cream </a:t>
            </a:r>
            <a:r>
              <a:rPr dirty="0"/>
              <a:t>of </a:t>
            </a:r>
            <a:r>
              <a:rPr spc="-5" dirty="0"/>
              <a:t>Wheat</a:t>
            </a:r>
            <a:r>
              <a:rPr dirty="0"/>
              <a:t> 28oz</a:t>
            </a:r>
          </a:p>
          <a:p>
            <a:pPr marL="298450" marR="526415" indent="-285750">
              <a:lnSpc>
                <a:spcPct val="100000"/>
              </a:lnSpc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pc="-5" dirty="0"/>
              <a:t>The Cream </a:t>
            </a:r>
            <a:r>
              <a:rPr dirty="0"/>
              <a:t>of </a:t>
            </a:r>
            <a:r>
              <a:rPr spc="-5" dirty="0"/>
              <a:t>Wheat </a:t>
            </a:r>
            <a:r>
              <a:rPr dirty="0"/>
              <a:t>28oz SKU </a:t>
            </a:r>
            <a:r>
              <a:rPr spc="-5" dirty="0"/>
              <a:t>is </a:t>
            </a:r>
            <a:r>
              <a:rPr b="1" spc="-5" dirty="0">
                <a:latin typeface="Century Gothic"/>
                <a:cs typeface="Century Gothic"/>
              </a:rPr>
              <a:t>currently  performing </a:t>
            </a:r>
            <a:r>
              <a:rPr b="1" dirty="0">
                <a:latin typeface="Century Gothic"/>
                <a:cs typeface="Century Gothic"/>
              </a:rPr>
              <a:t>well </a:t>
            </a:r>
            <a:r>
              <a:rPr dirty="0"/>
              <a:t>at </a:t>
            </a:r>
            <a:r>
              <a:rPr spc="-5" dirty="0"/>
              <a:t>Total </a:t>
            </a:r>
            <a:r>
              <a:rPr dirty="0"/>
              <a:t>US – </a:t>
            </a:r>
            <a:r>
              <a:rPr spc="-5" dirty="0"/>
              <a:t>Food with dollar  growth </a:t>
            </a:r>
            <a:r>
              <a:rPr dirty="0"/>
              <a:t>of</a:t>
            </a:r>
            <a:r>
              <a:rPr spc="5" dirty="0"/>
              <a:t> </a:t>
            </a:r>
            <a:r>
              <a:rPr b="1" spc="-5" dirty="0">
                <a:solidFill>
                  <a:srgbClr val="00AF50"/>
                </a:solidFill>
                <a:latin typeface="Century Gothic"/>
                <a:cs typeface="Century Gothic"/>
              </a:rPr>
              <a:t>+23.1%</a:t>
            </a:r>
          </a:p>
          <a:p>
            <a:pPr marL="755015" marR="5080" lvl="1" indent="-285750">
              <a:lnSpc>
                <a:spcPct val="100000"/>
              </a:lnSpc>
              <a:buFont typeface="Arial"/>
              <a:buChar char="•"/>
              <a:tabLst>
                <a:tab pos="755015" algn="l"/>
                <a:tab pos="755650" algn="l"/>
              </a:tabLst>
            </a:pPr>
            <a:r>
              <a:rPr sz="1500" dirty="0">
                <a:latin typeface="Century Gothic"/>
                <a:cs typeface="Century Gothic"/>
              </a:rPr>
              <a:t>Bob’s </a:t>
            </a:r>
            <a:r>
              <a:rPr sz="1500" spc="-5" dirty="0">
                <a:latin typeface="Century Gothic"/>
                <a:cs typeface="Century Gothic"/>
              </a:rPr>
              <a:t>Red Mill </a:t>
            </a:r>
            <a:r>
              <a:rPr sz="1500" dirty="0">
                <a:latin typeface="Century Gothic"/>
                <a:cs typeface="Century Gothic"/>
              </a:rPr>
              <a:t>Hot </a:t>
            </a:r>
            <a:r>
              <a:rPr sz="1500" spc="-5" dirty="0">
                <a:latin typeface="Century Gothic"/>
                <a:cs typeface="Century Gothic"/>
              </a:rPr>
              <a:t>Cereal is </a:t>
            </a:r>
            <a:r>
              <a:rPr sz="1500" b="1" spc="-5" dirty="0">
                <a:latin typeface="Century Gothic"/>
                <a:cs typeface="Century Gothic"/>
              </a:rPr>
              <a:t>outpacing </a:t>
            </a:r>
            <a:r>
              <a:rPr sz="1500" b="1" dirty="0">
                <a:latin typeface="Century Gothic"/>
                <a:cs typeface="Century Gothic"/>
              </a:rPr>
              <a:t>Cream  </a:t>
            </a:r>
            <a:r>
              <a:rPr sz="1500" b="1" spc="-5" dirty="0">
                <a:latin typeface="Century Gothic"/>
                <a:cs typeface="Century Gothic"/>
              </a:rPr>
              <a:t>of </a:t>
            </a:r>
            <a:r>
              <a:rPr sz="1500" b="1" dirty="0">
                <a:latin typeface="Century Gothic"/>
                <a:cs typeface="Century Gothic"/>
              </a:rPr>
              <a:t>Wheat </a:t>
            </a:r>
            <a:r>
              <a:rPr sz="1500" b="1" spc="-5" dirty="0">
                <a:latin typeface="Century Gothic"/>
                <a:cs typeface="Century Gothic"/>
              </a:rPr>
              <a:t>by 15.7% </a:t>
            </a:r>
            <a:r>
              <a:rPr sz="1500" spc="-5" dirty="0">
                <a:latin typeface="Century Gothic"/>
                <a:cs typeface="Century Gothic"/>
              </a:rPr>
              <a:t>and </a:t>
            </a:r>
            <a:r>
              <a:rPr sz="1500" b="1" spc="-5" dirty="0">
                <a:latin typeface="Century Gothic"/>
                <a:cs typeface="Century Gothic"/>
              </a:rPr>
              <a:t>gained</a:t>
            </a:r>
            <a:r>
              <a:rPr sz="1500" b="1" dirty="0">
                <a:latin typeface="Century Gothic"/>
                <a:cs typeface="Century Gothic"/>
              </a:rPr>
              <a:t> </a:t>
            </a:r>
            <a:r>
              <a:rPr sz="1500" b="1" spc="-5" dirty="0">
                <a:solidFill>
                  <a:srgbClr val="00AF50"/>
                </a:solidFill>
                <a:latin typeface="Century Gothic"/>
                <a:cs typeface="Century Gothic"/>
              </a:rPr>
              <a:t>+$4.2MM</a:t>
            </a:r>
            <a:endParaRPr sz="150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083599" y="2833490"/>
            <a:ext cx="4864735" cy="20999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55015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latin typeface="Century Gothic"/>
                <a:cs typeface="Century Gothic"/>
              </a:rPr>
              <a:t>more </a:t>
            </a:r>
            <a:r>
              <a:rPr sz="1500" spc="-5" dirty="0">
                <a:latin typeface="Century Gothic"/>
                <a:cs typeface="Century Gothic"/>
              </a:rPr>
              <a:t>in the last</a:t>
            </a:r>
            <a:r>
              <a:rPr sz="1500" spc="5" dirty="0">
                <a:latin typeface="Century Gothic"/>
                <a:cs typeface="Century Gothic"/>
              </a:rPr>
              <a:t> </a:t>
            </a:r>
            <a:r>
              <a:rPr sz="1500" spc="-5" dirty="0">
                <a:latin typeface="Century Gothic"/>
                <a:cs typeface="Century Gothic"/>
              </a:rPr>
              <a:t>year</a:t>
            </a:r>
            <a:endParaRPr sz="1500">
              <a:latin typeface="Century Gothic"/>
              <a:cs typeface="Century Gothic"/>
            </a:endParaRPr>
          </a:p>
          <a:p>
            <a:pPr marL="297815" marR="5080" indent="-285750">
              <a:lnSpc>
                <a:spcPct val="100000"/>
              </a:lnSpc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1500" dirty="0">
                <a:latin typeface="Century Gothic"/>
                <a:cs typeface="Century Gothic"/>
              </a:rPr>
              <a:t>In </a:t>
            </a:r>
            <a:r>
              <a:rPr sz="1500" spc="-5" dirty="0">
                <a:latin typeface="Century Gothic"/>
                <a:cs typeface="Century Gothic"/>
              </a:rPr>
              <a:t>Total </a:t>
            </a:r>
            <a:r>
              <a:rPr sz="1500" dirty="0">
                <a:latin typeface="Century Gothic"/>
                <a:cs typeface="Century Gothic"/>
              </a:rPr>
              <a:t>US BRM’s SKU </a:t>
            </a:r>
            <a:r>
              <a:rPr sz="1500" spc="-5" dirty="0">
                <a:latin typeface="Century Gothic"/>
                <a:cs typeface="Century Gothic"/>
              </a:rPr>
              <a:t>would do </a:t>
            </a:r>
            <a:r>
              <a:rPr sz="1500" dirty="0">
                <a:latin typeface="Century Gothic"/>
                <a:cs typeface="Century Gothic"/>
              </a:rPr>
              <a:t>about </a:t>
            </a:r>
            <a:r>
              <a:rPr sz="1500" b="1" spc="-5" dirty="0">
                <a:latin typeface="Century Gothic"/>
                <a:cs typeface="Century Gothic"/>
              </a:rPr>
              <a:t>5% of  </a:t>
            </a:r>
            <a:r>
              <a:rPr sz="1500" b="1" dirty="0">
                <a:latin typeface="Century Gothic"/>
                <a:cs typeface="Century Gothic"/>
              </a:rPr>
              <a:t>Cream </a:t>
            </a:r>
            <a:r>
              <a:rPr sz="1500" b="1" spc="-5" dirty="0">
                <a:latin typeface="Century Gothic"/>
                <a:cs typeface="Century Gothic"/>
              </a:rPr>
              <a:t>of </a:t>
            </a:r>
            <a:r>
              <a:rPr sz="1500" b="1" dirty="0">
                <a:latin typeface="Century Gothic"/>
                <a:cs typeface="Century Gothic"/>
              </a:rPr>
              <a:t>Wheat’s </a:t>
            </a:r>
            <a:r>
              <a:rPr sz="1500" b="1" spc="-5" dirty="0">
                <a:latin typeface="Century Gothic"/>
                <a:cs typeface="Century Gothic"/>
              </a:rPr>
              <a:t>SKU </a:t>
            </a:r>
            <a:r>
              <a:rPr sz="1500" spc="-5" dirty="0">
                <a:latin typeface="Century Gothic"/>
                <a:cs typeface="Century Gothic"/>
              </a:rPr>
              <a:t>if it reaches the distribution  </a:t>
            </a:r>
            <a:r>
              <a:rPr sz="1500" dirty="0">
                <a:latin typeface="Century Gothic"/>
                <a:cs typeface="Century Gothic"/>
              </a:rPr>
              <a:t>of BRM’s top Hot </a:t>
            </a:r>
            <a:r>
              <a:rPr sz="1500" spc="-5" dirty="0">
                <a:latin typeface="Century Gothic"/>
                <a:cs typeface="Century Gothic"/>
              </a:rPr>
              <a:t>Cereal </a:t>
            </a:r>
            <a:r>
              <a:rPr sz="1500" dirty="0">
                <a:latin typeface="Century Gothic"/>
                <a:cs typeface="Century Gothic"/>
              </a:rPr>
              <a:t>SKU, </a:t>
            </a:r>
            <a:r>
              <a:rPr sz="1500" spc="-5" dirty="0">
                <a:latin typeface="Century Gothic"/>
                <a:cs typeface="Century Gothic"/>
              </a:rPr>
              <a:t>which means it  </a:t>
            </a:r>
            <a:r>
              <a:rPr sz="1500" dirty="0">
                <a:latin typeface="Century Gothic"/>
                <a:cs typeface="Century Gothic"/>
              </a:rPr>
              <a:t>would </a:t>
            </a:r>
            <a:r>
              <a:rPr sz="1500" b="1" spc="-5" dirty="0">
                <a:latin typeface="Century Gothic"/>
                <a:cs typeface="Century Gothic"/>
              </a:rPr>
              <a:t>bring </a:t>
            </a:r>
            <a:r>
              <a:rPr sz="1500" b="1" dirty="0">
                <a:latin typeface="Century Gothic"/>
                <a:cs typeface="Century Gothic"/>
              </a:rPr>
              <a:t>in </a:t>
            </a:r>
            <a:r>
              <a:rPr sz="1500" b="1" spc="-5" dirty="0">
                <a:latin typeface="Century Gothic"/>
                <a:cs typeface="Century Gothic"/>
              </a:rPr>
              <a:t>around</a:t>
            </a:r>
            <a:r>
              <a:rPr sz="1500" b="1" spc="-15" dirty="0">
                <a:latin typeface="Century Gothic"/>
                <a:cs typeface="Century Gothic"/>
              </a:rPr>
              <a:t> </a:t>
            </a:r>
            <a:r>
              <a:rPr sz="1500" b="1" spc="-5" dirty="0">
                <a:latin typeface="Century Gothic"/>
                <a:cs typeface="Century Gothic"/>
              </a:rPr>
              <a:t>$1.6MM</a:t>
            </a:r>
            <a:endParaRPr sz="1500">
              <a:latin typeface="Century Gothic"/>
              <a:cs typeface="Century Gothic"/>
            </a:endParaRPr>
          </a:p>
          <a:p>
            <a:pPr marL="297815" marR="123825" indent="-285750">
              <a:lnSpc>
                <a:spcPct val="100000"/>
              </a:lnSpc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1500" spc="-5" dirty="0">
                <a:latin typeface="Century Gothic"/>
                <a:cs typeface="Century Gothic"/>
              </a:rPr>
              <a:t>This would make </a:t>
            </a:r>
            <a:r>
              <a:rPr sz="1500" dirty="0">
                <a:latin typeface="Century Gothic"/>
                <a:cs typeface="Century Gothic"/>
              </a:rPr>
              <a:t>our </a:t>
            </a:r>
            <a:r>
              <a:rPr sz="1500" spc="-5" dirty="0">
                <a:latin typeface="Century Gothic"/>
                <a:cs typeface="Century Gothic"/>
              </a:rPr>
              <a:t>Creamy Wheat Farina the  </a:t>
            </a:r>
            <a:r>
              <a:rPr sz="1500" b="1" spc="-5" dirty="0">
                <a:latin typeface="Century Gothic"/>
                <a:cs typeface="Century Gothic"/>
              </a:rPr>
              <a:t>#31 </a:t>
            </a:r>
            <a:r>
              <a:rPr sz="1500" b="1" dirty="0">
                <a:latin typeface="Century Gothic"/>
                <a:cs typeface="Century Gothic"/>
              </a:rPr>
              <a:t>Natural </a:t>
            </a:r>
            <a:r>
              <a:rPr sz="1500" b="1" spc="-5" dirty="0">
                <a:latin typeface="Century Gothic"/>
                <a:cs typeface="Century Gothic"/>
              </a:rPr>
              <a:t>Hot </a:t>
            </a:r>
            <a:r>
              <a:rPr sz="1500" b="1" dirty="0">
                <a:latin typeface="Century Gothic"/>
                <a:cs typeface="Century Gothic"/>
              </a:rPr>
              <a:t>Cereal SKU </a:t>
            </a:r>
            <a:r>
              <a:rPr sz="1500" spc="-5" dirty="0">
                <a:latin typeface="Century Gothic"/>
                <a:cs typeface="Century Gothic"/>
              </a:rPr>
              <a:t>in Total </a:t>
            </a:r>
            <a:r>
              <a:rPr sz="1500" dirty="0">
                <a:latin typeface="Century Gothic"/>
                <a:cs typeface="Century Gothic"/>
              </a:rPr>
              <a:t>US </a:t>
            </a:r>
            <a:r>
              <a:rPr sz="1500" spc="-5" dirty="0">
                <a:latin typeface="Century Gothic"/>
                <a:cs typeface="Century Gothic"/>
              </a:rPr>
              <a:t>and </a:t>
            </a:r>
            <a:r>
              <a:rPr sz="1500" b="1" spc="-5" dirty="0">
                <a:latin typeface="Century Gothic"/>
                <a:cs typeface="Century Gothic"/>
              </a:rPr>
              <a:t>Bob’s  #14 </a:t>
            </a:r>
            <a:r>
              <a:rPr sz="1500" spc="-5" dirty="0">
                <a:latin typeface="Century Gothic"/>
                <a:cs typeface="Century Gothic"/>
              </a:rPr>
              <a:t>in the</a:t>
            </a:r>
            <a:r>
              <a:rPr sz="1500" dirty="0">
                <a:latin typeface="Century Gothic"/>
                <a:cs typeface="Century Gothic"/>
              </a:rPr>
              <a:t> </a:t>
            </a:r>
            <a:r>
              <a:rPr sz="1500" spc="-5" dirty="0">
                <a:latin typeface="Century Gothic"/>
                <a:cs typeface="Century Gothic"/>
              </a:rPr>
              <a:t>Category</a:t>
            </a:r>
            <a:endParaRPr sz="1500">
              <a:latin typeface="Century Gothic"/>
              <a:cs typeface="Century Gothic"/>
            </a:endParaRPr>
          </a:p>
          <a:p>
            <a:pPr marL="1806575">
              <a:lnSpc>
                <a:spcPct val="100000"/>
              </a:lnSpc>
              <a:spcBef>
                <a:spcPts val="250"/>
              </a:spcBef>
            </a:pPr>
            <a:r>
              <a:rPr sz="1400" b="1" u="heavy" spc="-5" dirty="0">
                <a:uFill>
                  <a:solidFill>
                    <a:srgbClr val="000000"/>
                  </a:solidFill>
                </a:uFill>
                <a:latin typeface="Century Gothic"/>
                <a:cs typeface="Century Gothic"/>
              </a:rPr>
              <a:t>$ Change vs</a:t>
            </a:r>
            <a:r>
              <a:rPr sz="1400" b="1" u="heavy" dirty="0">
                <a:uFill>
                  <a:solidFill>
                    <a:srgbClr val="000000"/>
                  </a:solidFill>
                </a:uFill>
                <a:latin typeface="Century Gothic"/>
                <a:cs typeface="Century Gothic"/>
              </a:rPr>
              <a:t> </a:t>
            </a:r>
            <a:r>
              <a:rPr sz="1400" b="1" u="heavy" spc="-5" dirty="0">
                <a:uFill>
                  <a:solidFill>
                    <a:srgbClr val="000000"/>
                  </a:solidFill>
                </a:uFill>
                <a:latin typeface="Century Gothic"/>
                <a:cs typeface="Century Gothic"/>
              </a:rPr>
              <a:t>YA</a:t>
            </a:r>
            <a:endParaRPr sz="140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09656" y="4377897"/>
            <a:ext cx="3344545" cy="1855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latin typeface="Century Gothic"/>
                <a:cs typeface="Century Gothic"/>
              </a:rPr>
              <a:t>Short, simple, clean ingredients</a:t>
            </a:r>
            <a:r>
              <a:rPr sz="1600" dirty="0">
                <a:latin typeface="Century Gothic"/>
                <a:cs typeface="Century Gothic"/>
              </a:rPr>
              <a:t> </a:t>
            </a:r>
            <a:r>
              <a:rPr sz="1600" spc="-5" dirty="0">
                <a:latin typeface="Century Gothic"/>
                <a:cs typeface="Century Gothic"/>
              </a:rPr>
              <a:t>list</a:t>
            </a:r>
            <a:endParaRPr sz="1600">
              <a:latin typeface="Century Gothic"/>
              <a:cs typeface="Century Gothic"/>
            </a:endParaRPr>
          </a:p>
          <a:p>
            <a:pPr marL="12700" marR="686435">
              <a:lnSpc>
                <a:spcPct val="162500"/>
              </a:lnSpc>
            </a:pPr>
            <a:r>
              <a:rPr sz="1600" spc="-5" dirty="0">
                <a:latin typeface="Century Gothic"/>
                <a:cs typeface="Century Gothic"/>
              </a:rPr>
              <a:t>Smooth </a:t>
            </a:r>
            <a:r>
              <a:rPr sz="1600" dirty="0">
                <a:latin typeface="Century Gothic"/>
                <a:cs typeface="Century Gothic"/>
              </a:rPr>
              <a:t>&amp; </a:t>
            </a:r>
            <a:r>
              <a:rPr sz="1600" spc="-5" dirty="0">
                <a:latin typeface="Century Gothic"/>
                <a:cs typeface="Century Gothic"/>
              </a:rPr>
              <a:t>satisfying texture  </a:t>
            </a:r>
            <a:r>
              <a:rPr sz="1600" dirty="0">
                <a:latin typeface="Century Gothic"/>
                <a:cs typeface="Century Gothic"/>
              </a:rPr>
              <a:t>Non-GMO </a:t>
            </a:r>
            <a:r>
              <a:rPr sz="1600" spc="-5" dirty="0">
                <a:latin typeface="Century Gothic"/>
                <a:cs typeface="Century Gothic"/>
              </a:rPr>
              <a:t>Project Verified  </a:t>
            </a:r>
            <a:r>
              <a:rPr sz="1600" dirty="0">
                <a:latin typeface="Century Gothic"/>
                <a:cs typeface="Century Gothic"/>
              </a:rPr>
              <a:t>Kosher</a:t>
            </a:r>
            <a:endParaRPr sz="1600">
              <a:latin typeface="Century Gothic"/>
              <a:cs typeface="Century Gothic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1600" spc="-5" dirty="0">
                <a:latin typeface="Century Gothic"/>
                <a:cs typeface="Century Gothic"/>
              </a:rPr>
              <a:t>Re-sealable</a:t>
            </a:r>
            <a:r>
              <a:rPr sz="1600" spc="-20" dirty="0">
                <a:latin typeface="Century Gothic"/>
                <a:cs typeface="Century Gothic"/>
              </a:rPr>
              <a:t> </a:t>
            </a:r>
            <a:r>
              <a:rPr sz="1600" spc="-5" dirty="0">
                <a:latin typeface="Century Gothic"/>
                <a:cs typeface="Century Gothic"/>
              </a:rPr>
              <a:t>package</a:t>
            </a:r>
            <a:endParaRPr sz="160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12013" y="4402073"/>
            <a:ext cx="304037" cy="3078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37163" y="4427220"/>
            <a:ext cx="200406" cy="2042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8204" y="4796790"/>
            <a:ext cx="304037" cy="3078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33353" y="4821935"/>
            <a:ext cx="200406" cy="2042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8204" y="5185409"/>
            <a:ext cx="304037" cy="3078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33353" y="5210555"/>
            <a:ext cx="200406" cy="20421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20395" y="5602985"/>
            <a:ext cx="304037" cy="30860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45545" y="5628132"/>
            <a:ext cx="200406" cy="20497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28778" y="5980938"/>
            <a:ext cx="304037" cy="3078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53927" y="6006084"/>
            <a:ext cx="200406" cy="20421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85" dirty="0"/>
              <a:t>Bob’s</a:t>
            </a:r>
            <a:r>
              <a:rPr spc="-185" dirty="0"/>
              <a:t> </a:t>
            </a:r>
            <a:r>
              <a:rPr spc="-85" dirty="0"/>
              <a:t>Creamy</a:t>
            </a:r>
            <a:r>
              <a:rPr spc="-210" dirty="0"/>
              <a:t> </a:t>
            </a:r>
            <a:r>
              <a:rPr spc="-85" dirty="0"/>
              <a:t>Wheat</a:t>
            </a:r>
            <a:r>
              <a:rPr spc="-190" dirty="0"/>
              <a:t> </a:t>
            </a:r>
            <a:r>
              <a:rPr spc="-90" dirty="0"/>
              <a:t>Farina</a:t>
            </a:r>
            <a:r>
              <a:rPr spc="-180" dirty="0"/>
              <a:t> </a:t>
            </a:r>
            <a:r>
              <a:rPr spc="-80" dirty="0"/>
              <a:t>Will</a:t>
            </a:r>
            <a:r>
              <a:rPr spc="-185" dirty="0"/>
              <a:t> </a:t>
            </a:r>
            <a:r>
              <a:rPr spc="-80" dirty="0"/>
              <a:t>Give</a:t>
            </a:r>
            <a:r>
              <a:rPr spc="-200" dirty="0"/>
              <a:t> </a:t>
            </a:r>
            <a:r>
              <a:rPr spc="-95" dirty="0"/>
              <a:t>Consumers</a:t>
            </a:r>
            <a:r>
              <a:rPr spc="-190" dirty="0"/>
              <a:t> </a:t>
            </a:r>
            <a:r>
              <a:rPr dirty="0"/>
              <a:t>a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78739" y="765179"/>
            <a:ext cx="240601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1" spc="-90" dirty="0">
                <a:latin typeface="Century Gothic"/>
                <a:cs typeface="Century Gothic"/>
              </a:rPr>
              <a:t>Natural</a:t>
            </a:r>
            <a:r>
              <a:rPr sz="2800" b="1" spc="-229" dirty="0">
                <a:latin typeface="Century Gothic"/>
                <a:cs typeface="Century Gothic"/>
              </a:rPr>
              <a:t> </a:t>
            </a:r>
            <a:r>
              <a:rPr sz="2800" spc="-90" dirty="0">
                <a:latin typeface="Century Gothic"/>
                <a:cs typeface="Century Gothic"/>
              </a:rPr>
              <a:t>Option</a:t>
            </a:r>
            <a:endParaRPr sz="2800">
              <a:latin typeface="Century Gothic"/>
              <a:cs typeface="Century Gothic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90782" y="6697846"/>
            <a:ext cx="3560445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spc="-5" dirty="0">
                <a:latin typeface="Century Gothic"/>
                <a:cs typeface="Century Gothic"/>
              </a:rPr>
              <a:t>SOURCE: SPINS, TPL, SS </a:t>
            </a:r>
            <a:r>
              <a:rPr sz="700" dirty="0">
                <a:latin typeface="Century Gothic"/>
                <a:cs typeface="Century Gothic"/>
              </a:rPr>
              <a:t>HOT </a:t>
            </a:r>
            <a:r>
              <a:rPr sz="700" spc="-5" dirty="0">
                <a:latin typeface="Century Gothic"/>
                <a:cs typeface="Century Gothic"/>
              </a:rPr>
              <a:t>CEREAL, </a:t>
            </a:r>
            <a:r>
              <a:rPr sz="700" dirty="0">
                <a:latin typeface="Century Gothic"/>
                <a:cs typeface="Century Gothic"/>
              </a:rPr>
              <a:t>TOTAL </a:t>
            </a:r>
            <a:r>
              <a:rPr sz="700" spc="-5" dirty="0">
                <a:latin typeface="Century Gothic"/>
                <a:cs typeface="Century Gothic"/>
              </a:rPr>
              <a:t>US </a:t>
            </a:r>
            <a:r>
              <a:rPr sz="700" dirty="0">
                <a:latin typeface="Century Gothic"/>
                <a:cs typeface="Century Gothic"/>
              </a:rPr>
              <a:t>- FOOD, LATEST 52 </a:t>
            </a:r>
            <a:r>
              <a:rPr sz="700" spc="-5" dirty="0">
                <a:latin typeface="Century Gothic"/>
                <a:cs typeface="Century Gothic"/>
              </a:rPr>
              <a:t>WEEKS, WE</a:t>
            </a:r>
            <a:r>
              <a:rPr sz="700" spc="165" dirty="0">
                <a:latin typeface="Century Gothic"/>
                <a:cs typeface="Century Gothic"/>
              </a:rPr>
              <a:t> </a:t>
            </a:r>
            <a:r>
              <a:rPr sz="700" spc="-5" dirty="0">
                <a:latin typeface="Century Gothic"/>
                <a:cs typeface="Century Gothic"/>
              </a:rPr>
              <a:t>9/6/20</a:t>
            </a:r>
            <a:endParaRPr sz="700">
              <a:latin typeface="Century Gothic"/>
              <a:cs typeface="Century Gothic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488307" y="6601459"/>
            <a:ext cx="16764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latin typeface="Century Gothic"/>
                <a:cs typeface="Century Gothic"/>
              </a:rPr>
              <a:t>34</a:t>
            </a:r>
            <a:endParaRPr sz="1000">
              <a:latin typeface="Century Gothic"/>
              <a:cs typeface="Century Gothic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986403" y="1185291"/>
            <a:ext cx="19050" cy="5482590"/>
          </a:xfrm>
          <a:custGeom>
            <a:avLst/>
            <a:gdLst/>
            <a:ahLst/>
            <a:cxnLst/>
            <a:rect l="l" t="t" r="r" b="b"/>
            <a:pathLst>
              <a:path w="19050" h="5482590">
                <a:moveTo>
                  <a:pt x="0" y="0"/>
                </a:moveTo>
                <a:lnTo>
                  <a:pt x="18656" y="5482120"/>
                </a:lnTo>
              </a:path>
            </a:pathLst>
          </a:custGeom>
          <a:ln w="19050">
            <a:solidFill>
              <a:srgbClr val="7E7E7E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5174360" y="5016627"/>
            <a:ext cx="669290" cy="262255"/>
          </a:xfrm>
          <a:prstGeom prst="rect">
            <a:avLst/>
          </a:prstGeom>
          <a:ln w="19050">
            <a:solidFill>
              <a:srgbClr val="007937"/>
            </a:solidFill>
          </a:ln>
        </p:spPr>
        <p:txBody>
          <a:bodyPr vert="horz" wrap="square" lIns="0" tIns="43815" rIns="0" bIns="0" rtlCol="0">
            <a:spAutoFit/>
          </a:bodyPr>
          <a:lstStyle/>
          <a:p>
            <a:pPr marL="96520">
              <a:lnSpc>
                <a:spcPct val="100000"/>
              </a:lnSpc>
              <a:spcBef>
                <a:spcPts val="345"/>
              </a:spcBef>
            </a:pPr>
            <a:r>
              <a:rPr sz="1100" b="1" spc="-10" dirty="0">
                <a:latin typeface="Century Gothic"/>
                <a:cs typeface="Century Gothic"/>
              </a:rPr>
              <a:t>+29.4%</a:t>
            </a:r>
            <a:endParaRPr sz="1100">
              <a:latin typeface="Century Gothic"/>
              <a:cs typeface="Century Gothic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348346" y="5466969"/>
            <a:ext cx="669290" cy="262255"/>
          </a:xfrm>
          <a:prstGeom prst="rect">
            <a:avLst/>
          </a:prstGeom>
          <a:ln w="19050">
            <a:solidFill>
              <a:srgbClr val="007937"/>
            </a:solidFill>
          </a:ln>
        </p:spPr>
        <p:txBody>
          <a:bodyPr vert="horz" wrap="square" lIns="0" tIns="43815" rIns="0" bIns="0" rtlCol="0">
            <a:spAutoFit/>
          </a:bodyPr>
          <a:lstStyle/>
          <a:p>
            <a:pPr marL="96520">
              <a:lnSpc>
                <a:spcPct val="100000"/>
              </a:lnSpc>
              <a:spcBef>
                <a:spcPts val="345"/>
              </a:spcBef>
            </a:pPr>
            <a:r>
              <a:rPr sz="1100" b="1" spc="-10" dirty="0">
                <a:latin typeface="Century Gothic"/>
                <a:cs typeface="Century Gothic"/>
              </a:rPr>
              <a:t>+13.7%</a:t>
            </a:r>
            <a:endParaRPr sz="1100">
              <a:latin typeface="Century Gothic"/>
              <a:cs typeface="Century Gothic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0" y="1324356"/>
            <a:ext cx="2193036" cy="283463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783079" y="1324356"/>
            <a:ext cx="2367534" cy="283463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191</Words>
  <Application>Microsoft Office PowerPoint</Application>
  <PresentationFormat>On-screen Show (4:3)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Century Gothic</vt:lpstr>
      <vt:lpstr>Office Theme</vt:lpstr>
      <vt:lpstr>Bob’s Creamy Wheat Farina Will Give Consumers 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Blake Isaac</dc:creator>
  <cp:lastModifiedBy>Josh Wenzel</cp:lastModifiedBy>
  <cp:revision>1</cp:revision>
  <dcterms:created xsi:type="dcterms:W3CDTF">2021-03-17T23:03:19Z</dcterms:created>
  <dcterms:modified xsi:type="dcterms:W3CDTF">2021-03-17T23:05:26Z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2021-03-10T00:00:00Z</vt:filetime>
  </property>
  <property fmtid="{D5CDD505-2E9C-101B-9397-08002B2CF9AE}" pid="3" name="Creator">
    <vt:lpwstr>Acrobat PDFMaker 17 for PowerPoint</vt:lpwstr>
  </property>
  <property fmtid="{D5CDD505-2E9C-101B-9397-08002B2CF9AE}" pid="4" name="LastSaved">
    <vt:filetime>2021-03-17T00:00:00Z</vt:filetime>
  </property>
</Properties>
</file>