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68" r:id="rId2"/>
    <p:sldId id="287" r:id="rId3"/>
    <p:sldId id="313" r:id="rId4"/>
    <p:sldId id="288" r:id="rId5"/>
    <p:sldId id="289" r:id="rId6"/>
    <p:sldId id="291" r:id="rId7"/>
    <p:sldId id="292" r:id="rId8"/>
    <p:sldId id="290" r:id="rId9"/>
    <p:sldId id="293" r:id="rId10"/>
    <p:sldId id="312" r:id="rId11"/>
    <p:sldId id="298" r:id="rId12"/>
    <p:sldId id="295" r:id="rId13"/>
    <p:sldId id="301" r:id="rId14"/>
    <p:sldId id="302" r:id="rId15"/>
    <p:sldId id="304" r:id="rId16"/>
    <p:sldId id="303" r:id="rId17"/>
    <p:sldId id="305" r:id="rId18"/>
    <p:sldId id="306" r:id="rId19"/>
    <p:sldId id="308" r:id="rId20"/>
    <p:sldId id="296" r:id="rId21"/>
    <p:sldId id="309" r:id="rId22"/>
    <p:sldId id="310" r:id="rId23"/>
    <p:sldId id="297" r:id="rId24"/>
    <p:sldId id="299" r:id="rId25"/>
    <p:sldId id="31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5200"/>
    <a:srgbClr val="FF4438"/>
    <a:srgbClr val="C91400"/>
    <a:srgbClr val="8CC0E6"/>
    <a:srgbClr val="F9AC59"/>
    <a:srgbClr val="67A94F"/>
    <a:srgbClr val="9F4831"/>
    <a:srgbClr val="F20041"/>
    <a:srgbClr val="5048D8"/>
    <a:srgbClr val="FFF1B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18" autoAdjust="0"/>
    <p:restoredTop sz="94400"/>
  </p:normalViewPr>
  <p:slideViewPr>
    <p:cSldViewPr snapToGrid="0" snapToObjects="1">
      <p:cViewPr varScale="1">
        <p:scale>
          <a:sx n="211" d="100"/>
          <a:sy n="211" d="100"/>
        </p:scale>
        <p:origin x="1832" y="192"/>
      </p:cViewPr>
      <p:guideLst>
        <p:guide orient="horz" pos="2160"/>
        <p:guide pos="384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DF9B64-FF3F-7A4B-B4B1-A034C45C27ED}" type="datetimeFigureOut">
              <a:rPr lang="en-US" smtClean="0"/>
              <a:t>1/12/23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7D89B2-9448-4A4B-ADA2-BF7F5FAF6DDA}" type="slidenum">
              <a:rPr lang="en-US" smtClean="0"/>
              <a:t>‹#›</a:t>
            </a:fld>
            <a:endParaRPr lang="en-US"/>
          </a:p>
        </p:txBody>
      </p:sp>
    </p:spTree>
    <p:extLst>
      <p:ext uri="{BB962C8B-B14F-4D97-AF65-F5344CB8AC3E}">
        <p14:creationId xmlns:p14="http://schemas.microsoft.com/office/powerpoint/2010/main" val="3609734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1</a:t>
            </a:fld>
            <a:endParaRPr lang="en-US"/>
          </a:p>
        </p:txBody>
      </p:sp>
    </p:spTree>
    <p:extLst>
      <p:ext uri="{BB962C8B-B14F-4D97-AF65-F5344CB8AC3E}">
        <p14:creationId xmlns:p14="http://schemas.microsoft.com/office/powerpoint/2010/main" val="838336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10</a:t>
            </a:fld>
            <a:endParaRPr lang="en-US"/>
          </a:p>
        </p:txBody>
      </p:sp>
    </p:spTree>
    <p:extLst>
      <p:ext uri="{BB962C8B-B14F-4D97-AF65-F5344CB8AC3E}">
        <p14:creationId xmlns:p14="http://schemas.microsoft.com/office/powerpoint/2010/main" val="88335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11</a:t>
            </a:fld>
            <a:endParaRPr lang="en-US"/>
          </a:p>
        </p:txBody>
      </p:sp>
    </p:spTree>
    <p:extLst>
      <p:ext uri="{BB962C8B-B14F-4D97-AF65-F5344CB8AC3E}">
        <p14:creationId xmlns:p14="http://schemas.microsoft.com/office/powerpoint/2010/main" val="2172763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12</a:t>
            </a:fld>
            <a:endParaRPr lang="en-US"/>
          </a:p>
        </p:txBody>
      </p:sp>
    </p:spTree>
    <p:extLst>
      <p:ext uri="{BB962C8B-B14F-4D97-AF65-F5344CB8AC3E}">
        <p14:creationId xmlns:p14="http://schemas.microsoft.com/office/powerpoint/2010/main" val="2288656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13</a:t>
            </a:fld>
            <a:endParaRPr lang="en-US"/>
          </a:p>
        </p:txBody>
      </p:sp>
    </p:spTree>
    <p:extLst>
      <p:ext uri="{BB962C8B-B14F-4D97-AF65-F5344CB8AC3E}">
        <p14:creationId xmlns:p14="http://schemas.microsoft.com/office/powerpoint/2010/main" val="4266554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14</a:t>
            </a:fld>
            <a:endParaRPr lang="en-US"/>
          </a:p>
        </p:txBody>
      </p:sp>
    </p:spTree>
    <p:extLst>
      <p:ext uri="{BB962C8B-B14F-4D97-AF65-F5344CB8AC3E}">
        <p14:creationId xmlns:p14="http://schemas.microsoft.com/office/powerpoint/2010/main" val="1801608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15</a:t>
            </a:fld>
            <a:endParaRPr lang="en-US"/>
          </a:p>
        </p:txBody>
      </p:sp>
    </p:spTree>
    <p:extLst>
      <p:ext uri="{BB962C8B-B14F-4D97-AF65-F5344CB8AC3E}">
        <p14:creationId xmlns:p14="http://schemas.microsoft.com/office/powerpoint/2010/main" val="2156395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16</a:t>
            </a:fld>
            <a:endParaRPr lang="en-US"/>
          </a:p>
        </p:txBody>
      </p:sp>
    </p:spTree>
    <p:extLst>
      <p:ext uri="{BB962C8B-B14F-4D97-AF65-F5344CB8AC3E}">
        <p14:creationId xmlns:p14="http://schemas.microsoft.com/office/powerpoint/2010/main" val="2598807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17</a:t>
            </a:fld>
            <a:endParaRPr lang="en-US"/>
          </a:p>
        </p:txBody>
      </p:sp>
    </p:spTree>
    <p:extLst>
      <p:ext uri="{BB962C8B-B14F-4D97-AF65-F5344CB8AC3E}">
        <p14:creationId xmlns:p14="http://schemas.microsoft.com/office/powerpoint/2010/main" val="2190847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18</a:t>
            </a:fld>
            <a:endParaRPr lang="en-US"/>
          </a:p>
        </p:txBody>
      </p:sp>
    </p:spTree>
    <p:extLst>
      <p:ext uri="{BB962C8B-B14F-4D97-AF65-F5344CB8AC3E}">
        <p14:creationId xmlns:p14="http://schemas.microsoft.com/office/powerpoint/2010/main" val="19991746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19</a:t>
            </a:fld>
            <a:endParaRPr lang="en-US"/>
          </a:p>
        </p:txBody>
      </p:sp>
    </p:spTree>
    <p:extLst>
      <p:ext uri="{BB962C8B-B14F-4D97-AF65-F5344CB8AC3E}">
        <p14:creationId xmlns:p14="http://schemas.microsoft.com/office/powerpoint/2010/main" val="1437449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2</a:t>
            </a:fld>
            <a:endParaRPr lang="en-US"/>
          </a:p>
        </p:txBody>
      </p:sp>
    </p:spTree>
    <p:extLst>
      <p:ext uri="{BB962C8B-B14F-4D97-AF65-F5344CB8AC3E}">
        <p14:creationId xmlns:p14="http://schemas.microsoft.com/office/powerpoint/2010/main" val="10016234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20</a:t>
            </a:fld>
            <a:endParaRPr lang="en-US"/>
          </a:p>
        </p:txBody>
      </p:sp>
    </p:spTree>
    <p:extLst>
      <p:ext uri="{BB962C8B-B14F-4D97-AF65-F5344CB8AC3E}">
        <p14:creationId xmlns:p14="http://schemas.microsoft.com/office/powerpoint/2010/main" val="6202576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21</a:t>
            </a:fld>
            <a:endParaRPr lang="en-US"/>
          </a:p>
        </p:txBody>
      </p:sp>
    </p:spTree>
    <p:extLst>
      <p:ext uri="{BB962C8B-B14F-4D97-AF65-F5344CB8AC3E}">
        <p14:creationId xmlns:p14="http://schemas.microsoft.com/office/powerpoint/2010/main" val="35776077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22</a:t>
            </a:fld>
            <a:endParaRPr lang="en-US"/>
          </a:p>
        </p:txBody>
      </p:sp>
    </p:spTree>
    <p:extLst>
      <p:ext uri="{BB962C8B-B14F-4D97-AF65-F5344CB8AC3E}">
        <p14:creationId xmlns:p14="http://schemas.microsoft.com/office/powerpoint/2010/main" val="3740247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23</a:t>
            </a:fld>
            <a:endParaRPr lang="en-US"/>
          </a:p>
        </p:txBody>
      </p:sp>
    </p:spTree>
    <p:extLst>
      <p:ext uri="{BB962C8B-B14F-4D97-AF65-F5344CB8AC3E}">
        <p14:creationId xmlns:p14="http://schemas.microsoft.com/office/powerpoint/2010/main" val="694490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24</a:t>
            </a:fld>
            <a:endParaRPr lang="en-US"/>
          </a:p>
        </p:txBody>
      </p:sp>
    </p:spTree>
    <p:extLst>
      <p:ext uri="{BB962C8B-B14F-4D97-AF65-F5344CB8AC3E}">
        <p14:creationId xmlns:p14="http://schemas.microsoft.com/office/powerpoint/2010/main" val="2835605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25</a:t>
            </a:fld>
            <a:endParaRPr lang="en-US"/>
          </a:p>
        </p:txBody>
      </p:sp>
    </p:spTree>
    <p:extLst>
      <p:ext uri="{BB962C8B-B14F-4D97-AF65-F5344CB8AC3E}">
        <p14:creationId xmlns:p14="http://schemas.microsoft.com/office/powerpoint/2010/main" val="3354302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3</a:t>
            </a:fld>
            <a:endParaRPr lang="en-US"/>
          </a:p>
        </p:txBody>
      </p:sp>
    </p:spTree>
    <p:extLst>
      <p:ext uri="{BB962C8B-B14F-4D97-AF65-F5344CB8AC3E}">
        <p14:creationId xmlns:p14="http://schemas.microsoft.com/office/powerpoint/2010/main" val="3698127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4</a:t>
            </a:fld>
            <a:endParaRPr lang="en-US"/>
          </a:p>
        </p:txBody>
      </p:sp>
    </p:spTree>
    <p:extLst>
      <p:ext uri="{BB962C8B-B14F-4D97-AF65-F5344CB8AC3E}">
        <p14:creationId xmlns:p14="http://schemas.microsoft.com/office/powerpoint/2010/main" val="1817238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5</a:t>
            </a:fld>
            <a:endParaRPr lang="en-US"/>
          </a:p>
        </p:txBody>
      </p:sp>
    </p:spTree>
    <p:extLst>
      <p:ext uri="{BB962C8B-B14F-4D97-AF65-F5344CB8AC3E}">
        <p14:creationId xmlns:p14="http://schemas.microsoft.com/office/powerpoint/2010/main" val="2283870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6</a:t>
            </a:fld>
            <a:endParaRPr lang="en-US"/>
          </a:p>
        </p:txBody>
      </p:sp>
    </p:spTree>
    <p:extLst>
      <p:ext uri="{BB962C8B-B14F-4D97-AF65-F5344CB8AC3E}">
        <p14:creationId xmlns:p14="http://schemas.microsoft.com/office/powerpoint/2010/main" val="3741540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7</a:t>
            </a:fld>
            <a:endParaRPr lang="en-US"/>
          </a:p>
        </p:txBody>
      </p:sp>
    </p:spTree>
    <p:extLst>
      <p:ext uri="{BB962C8B-B14F-4D97-AF65-F5344CB8AC3E}">
        <p14:creationId xmlns:p14="http://schemas.microsoft.com/office/powerpoint/2010/main" val="1657839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8</a:t>
            </a:fld>
            <a:endParaRPr lang="en-US"/>
          </a:p>
        </p:txBody>
      </p:sp>
    </p:spTree>
    <p:extLst>
      <p:ext uri="{BB962C8B-B14F-4D97-AF65-F5344CB8AC3E}">
        <p14:creationId xmlns:p14="http://schemas.microsoft.com/office/powerpoint/2010/main" val="3649242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7D89B2-9448-4A4B-ADA2-BF7F5FAF6DDA}" type="slidenum">
              <a:rPr lang="en-US" smtClean="0"/>
              <a:t>9</a:t>
            </a:fld>
            <a:endParaRPr lang="en-US"/>
          </a:p>
        </p:txBody>
      </p:sp>
    </p:spTree>
    <p:extLst>
      <p:ext uri="{BB962C8B-B14F-4D97-AF65-F5344CB8AC3E}">
        <p14:creationId xmlns:p14="http://schemas.microsoft.com/office/powerpoint/2010/main" val="1680895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A3B13C-CC86-974E-B1B9-6E166322BACE}" type="datetimeFigureOut">
              <a:rPr lang="en-US" smtClean="0"/>
              <a:t>1/12/23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E9EC51-4C4D-274C-9896-F578E81C8492}" type="slidenum">
              <a:rPr lang="en-US" smtClean="0"/>
              <a:t>‹#›</a:t>
            </a:fld>
            <a:endParaRPr lang="en-US"/>
          </a:p>
        </p:txBody>
      </p:sp>
    </p:spTree>
    <p:extLst>
      <p:ext uri="{BB962C8B-B14F-4D97-AF65-F5344CB8AC3E}">
        <p14:creationId xmlns:p14="http://schemas.microsoft.com/office/powerpoint/2010/main" val="3571277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A3B13C-CC86-974E-B1B9-6E166322BACE}" type="datetimeFigureOut">
              <a:rPr lang="en-US" smtClean="0"/>
              <a:t>1/12/23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E9EC51-4C4D-274C-9896-F578E81C8492}" type="slidenum">
              <a:rPr lang="en-US" smtClean="0"/>
              <a:t>‹#›</a:t>
            </a:fld>
            <a:endParaRPr lang="en-US"/>
          </a:p>
        </p:txBody>
      </p:sp>
    </p:spTree>
    <p:extLst>
      <p:ext uri="{BB962C8B-B14F-4D97-AF65-F5344CB8AC3E}">
        <p14:creationId xmlns:p14="http://schemas.microsoft.com/office/powerpoint/2010/main" val="3335397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A3B13C-CC86-974E-B1B9-6E166322BACE}" type="datetimeFigureOut">
              <a:rPr lang="en-US" smtClean="0"/>
              <a:t>1/12/23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E9EC51-4C4D-274C-9896-F578E81C8492}" type="slidenum">
              <a:rPr lang="en-US" smtClean="0"/>
              <a:t>‹#›</a:t>
            </a:fld>
            <a:endParaRPr lang="en-US"/>
          </a:p>
        </p:txBody>
      </p:sp>
    </p:spTree>
    <p:extLst>
      <p:ext uri="{BB962C8B-B14F-4D97-AF65-F5344CB8AC3E}">
        <p14:creationId xmlns:p14="http://schemas.microsoft.com/office/powerpoint/2010/main" val="1675382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A3B13C-CC86-974E-B1B9-6E166322BACE}" type="datetimeFigureOut">
              <a:rPr lang="en-US" smtClean="0"/>
              <a:t>1/12/23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E9EC51-4C4D-274C-9896-F578E81C8492}" type="slidenum">
              <a:rPr lang="en-US" smtClean="0"/>
              <a:t>‹#›</a:t>
            </a:fld>
            <a:endParaRPr lang="en-US"/>
          </a:p>
        </p:txBody>
      </p:sp>
    </p:spTree>
    <p:extLst>
      <p:ext uri="{BB962C8B-B14F-4D97-AF65-F5344CB8AC3E}">
        <p14:creationId xmlns:p14="http://schemas.microsoft.com/office/powerpoint/2010/main" val="48075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A3B13C-CC86-974E-B1B9-6E166322BACE}" type="datetimeFigureOut">
              <a:rPr lang="en-US" smtClean="0"/>
              <a:t>1/12/23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E9EC51-4C4D-274C-9896-F578E81C8492}" type="slidenum">
              <a:rPr lang="en-US" smtClean="0"/>
              <a:t>‹#›</a:t>
            </a:fld>
            <a:endParaRPr lang="en-US"/>
          </a:p>
        </p:txBody>
      </p:sp>
    </p:spTree>
    <p:extLst>
      <p:ext uri="{BB962C8B-B14F-4D97-AF65-F5344CB8AC3E}">
        <p14:creationId xmlns:p14="http://schemas.microsoft.com/office/powerpoint/2010/main" val="2767995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A3B13C-CC86-974E-B1B9-6E166322BACE}" type="datetimeFigureOut">
              <a:rPr lang="en-US" smtClean="0"/>
              <a:t>1/12/23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E9EC51-4C4D-274C-9896-F578E81C8492}" type="slidenum">
              <a:rPr lang="en-US" smtClean="0"/>
              <a:t>‹#›</a:t>
            </a:fld>
            <a:endParaRPr lang="en-US"/>
          </a:p>
        </p:txBody>
      </p:sp>
    </p:spTree>
    <p:extLst>
      <p:ext uri="{BB962C8B-B14F-4D97-AF65-F5344CB8AC3E}">
        <p14:creationId xmlns:p14="http://schemas.microsoft.com/office/powerpoint/2010/main" val="2427359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A3B13C-CC86-974E-B1B9-6E166322BACE}" type="datetimeFigureOut">
              <a:rPr lang="en-US" smtClean="0"/>
              <a:t>1/12/23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E9EC51-4C4D-274C-9896-F578E81C8492}" type="slidenum">
              <a:rPr lang="en-US" smtClean="0"/>
              <a:t>‹#›</a:t>
            </a:fld>
            <a:endParaRPr lang="en-US"/>
          </a:p>
        </p:txBody>
      </p:sp>
    </p:spTree>
    <p:extLst>
      <p:ext uri="{BB962C8B-B14F-4D97-AF65-F5344CB8AC3E}">
        <p14:creationId xmlns:p14="http://schemas.microsoft.com/office/powerpoint/2010/main" val="2492041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A3B13C-CC86-974E-B1B9-6E166322BACE}" type="datetimeFigureOut">
              <a:rPr lang="en-US" smtClean="0"/>
              <a:t>1/12/23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E9EC51-4C4D-274C-9896-F578E81C8492}" type="slidenum">
              <a:rPr lang="en-US" smtClean="0"/>
              <a:t>‹#›</a:t>
            </a:fld>
            <a:endParaRPr lang="en-US"/>
          </a:p>
        </p:txBody>
      </p:sp>
    </p:spTree>
    <p:extLst>
      <p:ext uri="{BB962C8B-B14F-4D97-AF65-F5344CB8AC3E}">
        <p14:creationId xmlns:p14="http://schemas.microsoft.com/office/powerpoint/2010/main" val="4137507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A3B13C-CC86-974E-B1B9-6E166322BACE}" type="datetimeFigureOut">
              <a:rPr lang="en-US" smtClean="0"/>
              <a:t>1/12/23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E9EC51-4C4D-274C-9896-F578E81C8492}" type="slidenum">
              <a:rPr lang="en-US" smtClean="0"/>
              <a:t>‹#›</a:t>
            </a:fld>
            <a:endParaRPr lang="en-US"/>
          </a:p>
        </p:txBody>
      </p:sp>
    </p:spTree>
    <p:extLst>
      <p:ext uri="{BB962C8B-B14F-4D97-AF65-F5344CB8AC3E}">
        <p14:creationId xmlns:p14="http://schemas.microsoft.com/office/powerpoint/2010/main" val="4172568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A3B13C-CC86-974E-B1B9-6E166322BACE}" type="datetimeFigureOut">
              <a:rPr lang="en-US" smtClean="0"/>
              <a:t>1/12/23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E9EC51-4C4D-274C-9896-F578E81C8492}" type="slidenum">
              <a:rPr lang="en-US" smtClean="0"/>
              <a:t>‹#›</a:t>
            </a:fld>
            <a:endParaRPr lang="en-US"/>
          </a:p>
        </p:txBody>
      </p:sp>
    </p:spTree>
    <p:extLst>
      <p:ext uri="{BB962C8B-B14F-4D97-AF65-F5344CB8AC3E}">
        <p14:creationId xmlns:p14="http://schemas.microsoft.com/office/powerpoint/2010/main" val="2926275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A3B13C-CC86-974E-B1B9-6E166322BACE}" type="datetimeFigureOut">
              <a:rPr lang="en-US" smtClean="0"/>
              <a:t>1/12/23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E9EC51-4C4D-274C-9896-F578E81C8492}" type="slidenum">
              <a:rPr lang="en-US" smtClean="0"/>
              <a:t>‹#›</a:t>
            </a:fld>
            <a:endParaRPr lang="en-US"/>
          </a:p>
        </p:txBody>
      </p:sp>
    </p:spTree>
    <p:extLst>
      <p:ext uri="{BB962C8B-B14F-4D97-AF65-F5344CB8AC3E}">
        <p14:creationId xmlns:p14="http://schemas.microsoft.com/office/powerpoint/2010/main" val="3832896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A3B13C-CC86-974E-B1B9-6E166322BACE}" type="datetimeFigureOut">
              <a:rPr lang="en-US" smtClean="0"/>
              <a:t>1/12/23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E9EC51-4C4D-274C-9896-F578E81C8492}" type="slidenum">
              <a:rPr lang="en-US" smtClean="0"/>
              <a:t>‹#›</a:t>
            </a:fld>
            <a:endParaRPr lang="en-US"/>
          </a:p>
        </p:txBody>
      </p:sp>
    </p:spTree>
    <p:extLst>
      <p:ext uri="{BB962C8B-B14F-4D97-AF65-F5344CB8AC3E}">
        <p14:creationId xmlns:p14="http://schemas.microsoft.com/office/powerpoint/2010/main" val="3863022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image" Target="../media/image2.jpeg"/><Relationship Id="rId7" Type="http://schemas.openxmlformats.org/officeDocument/2006/relationships/image" Target="../media/image29.em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26.emf"/></Relationships>
</file>

<file path=ppt/slides/_rels/slide11.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2.jpeg"/><Relationship Id="rId7" Type="http://schemas.openxmlformats.org/officeDocument/2006/relationships/image" Target="../media/image34.em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3.emf"/><Relationship Id="rId5" Type="http://schemas.openxmlformats.org/officeDocument/2006/relationships/image" Target="../media/image32.emf"/><Relationship Id="rId4" Type="http://schemas.openxmlformats.org/officeDocument/2006/relationships/image" Target="../media/image31.emf"/><Relationship Id="rId9"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jpg"/><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image" Target="../media/image2.jpeg"/><Relationship Id="rId7" Type="http://schemas.openxmlformats.org/officeDocument/2006/relationships/image" Target="../media/image44.png"/><Relationship Id="rId12"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s>
</file>

<file path=ppt/slides/_rels/slide1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52.png"/><Relationship Id="rId7"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46.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2.jpeg"/><Relationship Id="rId7"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9.png"/><Relationship Id="rId7"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4.png"/><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8" Type="http://schemas.openxmlformats.org/officeDocument/2006/relationships/image" Target="../media/image70.emf"/><Relationship Id="rId3" Type="http://schemas.openxmlformats.org/officeDocument/2006/relationships/image" Target="../media/image2.jpeg"/><Relationship Id="rId7" Type="http://schemas.openxmlformats.org/officeDocument/2006/relationships/image" Target="../media/image69.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19.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3" Type="http://schemas.openxmlformats.org/officeDocument/2006/relationships/image" Target="../media/image2.jpeg"/><Relationship Id="rId7" Type="http://schemas.openxmlformats.org/officeDocument/2006/relationships/image" Target="../media/image74.PNG"/><Relationship Id="rId12" Type="http://schemas.openxmlformats.org/officeDocument/2006/relationships/image" Target="../media/image79.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jp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 Id="rId14" Type="http://schemas.openxmlformats.org/officeDocument/2006/relationships/image" Target="../media/image81.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emf"/><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83.jpg"/><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2.jpeg"/><Relationship Id="rId7" Type="http://schemas.openxmlformats.org/officeDocument/2006/relationships/image" Target="../media/image87.emf"/><Relationship Id="rId12" Type="http://schemas.openxmlformats.org/officeDocument/2006/relationships/image" Target="../media/image92.jp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86.emf"/><Relationship Id="rId11" Type="http://schemas.openxmlformats.org/officeDocument/2006/relationships/image" Target="../media/image91.jpg"/><Relationship Id="rId5" Type="http://schemas.openxmlformats.org/officeDocument/2006/relationships/image" Target="../media/image85.emf"/><Relationship Id="rId10" Type="http://schemas.openxmlformats.org/officeDocument/2006/relationships/image" Target="../media/image90.jpg"/><Relationship Id="rId4" Type="http://schemas.openxmlformats.org/officeDocument/2006/relationships/image" Target="../media/image84.emf"/><Relationship Id="rId9" Type="http://schemas.openxmlformats.org/officeDocument/2006/relationships/image" Target="../media/image89.tif"/></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96.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95.jpeg"/><Relationship Id="rId5" Type="http://schemas.openxmlformats.org/officeDocument/2006/relationships/image" Target="../media/image94.png"/><Relationship Id="rId4" Type="http://schemas.openxmlformats.org/officeDocument/2006/relationships/image" Target="../media/image93.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25.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100.jpg"/><Relationship Id="rId7" Type="http://schemas.openxmlformats.org/officeDocument/2006/relationships/image" Target="../media/image103.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02.png"/><Relationship Id="rId5" Type="http://schemas.openxmlformats.org/officeDocument/2006/relationships/image" Target="../media/image101.emf"/><Relationship Id="rId4" Type="http://schemas.openxmlformats.org/officeDocument/2006/relationships/image" Target="../media/image2.jpeg"/><Relationship Id="rId9" Type="http://schemas.openxmlformats.org/officeDocument/2006/relationships/image" Target="../media/image92.jp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2.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7.jp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1.em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jp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person, indoor&#10;&#10;Description automatically generated">
            <a:extLst>
              <a:ext uri="{FF2B5EF4-FFF2-40B4-BE49-F238E27FC236}">
                <a16:creationId xmlns:a16="http://schemas.microsoft.com/office/drawing/2014/main" id="{AAFB1470-5B08-F1BD-F4F5-8EC84C82ACF5}"/>
              </a:ext>
            </a:extLst>
          </p:cNvPr>
          <p:cNvPicPr>
            <a:picLocks noChangeAspect="1"/>
          </p:cNvPicPr>
          <p:nvPr/>
        </p:nvPicPr>
        <p:blipFill>
          <a:blip r:embed="rId3"/>
          <a:stretch>
            <a:fillRect/>
          </a:stretch>
        </p:blipFill>
        <p:spPr>
          <a:xfrm>
            <a:off x="6267577" y="592119"/>
            <a:ext cx="5213223" cy="6195426"/>
          </a:xfrm>
          <a:prstGeom prst="rect">
            <a:avLst/>
          </a:prstGeom>
          <a:effectLst>
            <a:softEdge rad="318094"/>
          </a:effectLst>
        </p:spPr>
      </p:pic>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4730994" cy="523220"/>
          </a:xfrm>
          <a:prstGeom prst="rect">
            <a:avLst/>
          </a:prstGeom>
          <a:noFill/>
        </p:spPr>
        <p:txBody>
          <a:bodyPr wrap="square" rtlCol="0">
            <a:spAutoFit/>
          </a:bodyPr>
          <a:lstStyle/>
          <a:p>
            <a:r>
              <a:rPr lang="en-US" sz="2800" b="1" dirty="0">
                <a:solidFill>
                  <a:srgbClr val="945200"/>
                </a:solidFill>
                <a:latin typeface="Arial" panose="020B0604020202020204" pitchFamily="34" charset="0"/>
                <a:cs typeface="Arial" panose="020B0604020202020204" pitchFamily="34" charset="0"/>
              </a:rPr>
              <a:t>Welcome to </a:t>
            </a:r>
            <a:r>
              <a:rPr lang="en-US" sz="2800" b="1" dirty="0">
                <a:solidFill>
                  <a:srgbClr val="C91400"/>
                </a:solidFill>
                <a:latin typeface="Arial" panose="020B0604020202020204" pitchFamily="34" charset="0"/>
                <a:cs typeface="Arial" panose="020B0604020202020204" pitchFamily="34" charset="0"/>
              </a:rPr>
              <a:t>Bob’s Red Mill</a:t>
            </a:r>
            <a:endParaRPr lang="en-US" sz="2800" dirty="0">
              <a:solidFill>
                <a:srgbClr val="C91400"/>
              </a:solidFill>
              <a:latin typeface="Arial" panose="020B0604020202020204" pitchFamily="34" charset="0"/>
              <a:cs typeface="Arial" panose="020B0604020202020204" pitchFamily="34" charset="0"/>
            </a:endParaRPr>
          </a:p>
        </p:txBody>
      </p:sp>
      <p:pic>
        <p:nvPicPr>
          <p:cNvPr id="17" name="Picture 16" descr="Text&#10;&#10;Description automatically generated">
            <a:extLst>
              <a:ext uri="{FF2B5EF4-FFF2-40B4-BE49-F238E27FC236}">
                <a16:creationId xmlns:a16="http://schemas.microsoft.com/office/drawing/2014/main" id="{707E7CC2-989A-99D5-6281-9A696F57A1E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29878" y="2184400"/>
            <a:ext cx="5494546" cy="2597150"/>
          </a:xfrm>
          <a:prstGeom prst="rect">
            <a:avLst/>
          </a:prstGeom>
        </p:spPr>
      </p:pic>
    </p:spTree>
    <p:extLst>
      <p:ext uri="{BB962C8B-B14F-4D97-AF65-F5344CB8AC3E}">
        <p14:creationId xmlns:p14="http://schemas.microsoft.com/office/powerpoint/2010/main" val="2532202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6172234"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Our</a:t>
            </a:r>
            <a:r>
              <a:rPr lang="en-US" sz="2800" b="1" dirty="0">
                <a:solidFill>
                  <a:srgbClr val="C91400"/>
                </a:solidFill>
                <a:latin typeface="Arial" panose="020B0604020202020204" pitchFamily="34" charset="0"/>
                <a:cs typeface="Arial" panose="020B0604020202020204" pitchFamily="34" charset="0"/>
              </a:rPr>
              <a:t> Customers</a:t>
            </a:r>
            <a:endParaRPr lang="en-US" sz="2800" dirty="0">
              <a:solidFill>
                <a:srgbClr val="C91400"/>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8996D899-D81E-FC15-6B06-ACAD4535AB27}"/>
              </a:ext>
            </a:extLst>
          </p:cNvPr>
          <p:cNvSpPr txBox="1"/>
          <p:nvPr/>
        </p:nvSpPr>
        <p:spPr>
          <a:xfrm>
            <a:off x="6096000" y="2282386"/>
            <a:ext cx="4669700" cy="276999"/>
          </a:xfrm>
          <a:prstGeom prst="rect">
            <a:avLst/>
          </a:prstGeom>
          <a:noFill/>
        </p:spPr>
        <p:txBody>
          <a:bodyPr wrap="square" rtlCol="0">
            <a:spAutoFit/>
          </a:bodyPr>
          <a:lstStyle/>
          <a:p>
            <a:pPr algn="ctr"/>
            <a:r>
              <a:rPr lang="en-US" sz="1200" b="1" dirty="0">
                <a:solidFill>
                  <a:srgbClr val="945200"/>
                </a:solidFill>
                <a:latin typeface="Arial" panose="020B0604020202020204" pitchFamily="34" charset="0"/>
                <a:cs typeface="Arial" panose="020B0604020202020204" pitchFamily="34" charset="0"/>
              </a:rPr>
              <a:t>Bob’s Red Mill Attracts a Highly Desirable Customer </a:t>
            </a:r>
          </a:p>
        </p:txBody>
      </p:sp>
      <p:sp>
        <p:nvSpPr>
          <p:cNvPr id="50" name="TextBox 49">
            <a:extLst>
              <a:ext uri="{FF2B5EF4-FFF2-40B4-BE49-F238E27FC236}">
                <a16:creationId xmlns:a16="http://schemas.microsoft.com/office/drawing/2014/main" id="{5BC54F72-90B7-417B-79BD-773E9EC5E225}"/>
              </a:ext>
            </a:extLst>
          </p:cNvPr>
          <p:cNvSpPr txBox="1"/>
          <p:nvPr/>
        </p:nvSpPr>
        <p:spPr>
          <a:xfrm>
            <a:off x="6320430" y="1839942"/>
            <a:ext cx="4337319" cy="369332"/>
          </a:xfrm>
          <a:prstGeom prst="rect">
            <a:avLst/>
          </a:prstGeom>
          <a:solidFill>
            <a:srgbClr val="C91400"/>
          </a:solidFill>
        </p:spPr>
        <p:txBody>
          <a:bodyPr wrap="square" rtlCol="0">
            <a:spAutoFit/>
          </a:bodyPr>
          <a:lstStyle/>
          <a:p>
            <a:pPr algn="ctr"/>
            <a:r>
              <a:rPr lang="en-US" b="1" dirty="0">
                <a:solidFill>
                  <a:schemeClr val="bg1"/>
                </a:solidFill>
              </a:rPr>
              <a:t>Who are They?</a:t>
            </a:r>
            <a:endParaRPr lang="en-US" b="1" dirty="0">
              <a:solidFill>
                <a:schemeClr val="bg1"/>
              </a:solidFill>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AE686BA3-FAB0-1E69-B02F-B5B2FBBDBA47}"/>
              </a:ext>
            </a:extLst>
          </p:cNvPr>
          <p:cNvGrpSpPr/>
          <p:nvPr/>
        </p:nvGrpSpPr>
        <p:grpSpPr>
          <a:xfrm>
            <a:off x="7077658" y="2896539"/>
            <a:ext cx="1018001" cy="1021931"/>
            <a:chOff x="5371364" y="3309885"/>
            <a:chExt cx="1018001" cy="1021931"/>
          </a:xfrm>
        </p:grpSpPr>
        <p:sp>
          <p:nvSpPr>
            <p:cNvPr id="27" name="TextBox 26">
              <a:extLst>
                <a:ext uri="{FF2B5EF4-FFF2-40B4-BE49-F238E27FC236}">
                  <a16:creationId xmlns:a16="http://schemas.microsoft.com/office/drawing/2014/main" id="{5395E34A-C0F6-7FD3-BEB6-84036CE68EB0}"/>
                </a:ext>
              </a:extLst>
            </p:cNvPr>
            <p:cNvSpPr txBox="1"/>
            <p:nvPr/>
          </p:nvSpPr>
          <p:spPr>
            <a:xfrm>
              <a:off x="5418003" y="3931706"/>
              <a:ext cx="924724" cy="400110"/>
            </a:xfrm>
            <a:prstGeom prst="rect">
              <a:avLst/>
            </a:prstGeom>
            <a:noFill/>
          </p:spPr>
          <p:txBody>
            <a:bodyPr wrap="square" rtlCol="0">
              <a:spAutoFit/>
            </a:bodyPr>
            <a:lstStyle/>
            <a:p>
              <a:pPr algn="ctr"/>
              <a:r>
                <a:rPr lang="en-US" sz="1000" dirty="0">
                  <a:solidFill>
                    <a:srgbClr val="945200"/>
                  </a:solidFill>
                  <a:latin typeface="Arial" panose="020B0604020202020204" pitchFamily="34" charset="0"/>
                  <a:cs typeface="Arial" panose="020B0604020202020204" pitchFamily="34" charset="0"/>
                </a:rPr>
                <a:t>College Educated</a:t>
              </a:r>
            </a:p>
          </p:txBody>
        </p:sp>
        <p:pic>
          <p:nvPicPr>
            <p:cNvPr id="6" name="Picture 5">
              <a:extLst>
                <a:ext uri="{FF2B5EF4-FFF2-40B4-BE49-F238E27FC236}">
                  <a16:creationId xmlns:a16="http://schemas.microsoft.com/office/drawing/2014/main" id="{0A81471B-C046-3EF0-BE34-B1CC7B315442}"/>
                </a:ext>
              </a:extLst>
            </p:cNvPr>
            <p:cNvPicPr>
              <a:picLocks noChangeAspect="1"/>
            </p:cNvPicPr>
            <p:nvPr/>
          </p:nvPicPr>
          <p:blipFill>
            <a:blip r:embed="rId4"/>
            <a:stretch>
              <a:fillRect/>
            </a:stretch>
          </p:blipFill>
          <p:spPr>
            <a:xfrm>
              <a:off x="5371364" y="3309885"/>
              <a:ext cx="1018001" cy="582375"/>
            </a:xfrm>
            <a:prstGeom prst="rect">
              <a:avLst/>
            </a:prstGeom>
          </p:spPr>
        </p:pic>
      </p:grpSp>
      <p:grpSp>
        <p:nvGrpSpPr>
          <p:cNvPr id="13" name="Group 12">
            <a:extLst>
              <a:ext uri="{FF2B5EF4-FFF2-40B4-BE49-F238E27FC236}">
                <a16:creationId xmlns:a16="http://schemas.microsoft.com/office/drawing/2014/main" id="{3889EFD5-7A57-82B9-61F1-53496F162E02}"/>
              </a:ext>
            </a:extLst>
          </p:cNvPr>
          <p:cNvGrpSpPr/>
          <p:nvPr/>
        </p:nvGrpSpPr>
        <p:grpSpPr>
          <a:xfrm>
            <a:off x="8788794" y="2824341"/>
            <a:ext cx="1199546" cy="1091054"/>
            <a:chOff x="6438431" y="3243152"/>
            <a:chExt cx="1199546" cy="1091054"/>
          </a:xfrm>
        </p:grpSpPr>
        <p:sp>
          <p:nvSpPr>
            <p:cNvPr id="24" name="TextBox 23">
              <a:extLst>
                <a:ext uri="{FF2B5EF4-FFF2-40B4-BE49-F238E27FC236}">
                  <a16:creationId xmlns:a16="http://schemas.microsoft.com/office/drawing/2014/main" id="{BC72BD54-F33A-84EB-5EE1-3A41C2C3A27C}"/>
                </a:ext>
              </a:extLst>
            </p:cNvPr>
            <p:cNvSpPr txBox="1"/>
            <p:nvPr/>
          </p:nvSpPr>
          <p:spPr>
            <a:xfrm>
              <a:off x="6438431" y="3934096"/>
              <a:ext cx="1199546" cy="400110"/>
            </a:xfrm>
            <a:prstGeom prst="rect">
              <a:avLst/>
            </a:prstGeom>
            <a:noFill/>
          </p:spPr>
          <p:txBody>
            <a:bodyPr wrap="square" rtlCol="0">
              <a:spAutoFit/>
            </a:bodyPr>
            <a:lstStyle/>
            <a:p>
              <a:pPr algn="ctr"/>
              <a:r>
                <a:rPr lang="en-US" sz="1000" dirty="0">
                  <a:solidFill>
                    <a:srgbClr val="945200"/>
                  </a:solidFill>
                  <a:latin typeface="Arial" panose="020B0604020202020204" pitchFamily="34" charset="0"/>
                  <a:cs typeface="Arial" panose="020B0604020202020204" pitchFamily="34" charset="0"/>
                </a:rPr>
                <a:t>Couples with &amp; without Children</a:t>
              </a:r>
            </a:p>
          </p:txBody>
        </p:sp>
        <p:pic>
          <p:nvPicPr>
            <p:cNvPr id="8" name="Picture 7">
              <a:extLst>
                <a:ext uri="{FF2B5EF4-FFF2-40B4-BE49-F238E27FC236}">
                  <a16:creationId xmlns:a16="http://schemas.microsoft.com/office/drawing/2014/main" id="{4CBE44D1-6CEA-DAD1-3368-7C41544E2CFB}"/>
                </a:ext>
              </a:extLst>
            </p:cNvPr>
            <p:cNvPicPr>
              <a:picLocks noChangeAspect="1"/>
            </p:cNvPicPr>
            <p:nvPr/>
          </p:nvPicPr>
          <p:blipFill>
            <a:blip r:embed="rId5"/>
            <a:stretch>
              <a:fillRect/>
            </a:stretch>
          </p:blipFill>
          <p:spPr>
            <a:xfrm>
              <a:off x="6492951" y="3243152"/>
              <a:ext cx="1088950" cy="704822"/>
            </a:xfrm>
            <a:prstGeom prst="rect">
              <a:avLst/>
            </a:prstGeom>
          </p:spPr>
        </p:pic>
      </p:grpSp>
      <p:grpSp>
        <p:nvGrpSpPr>
          <p:cNvPr id="14" name="Group 13">
            <a:extLst>
              <a:ext uri="{FF2B5EF4-FFF2-40B4-BE49-F238E27FC236}">
                <a16:creationId xmlns:a16="http://schemas.microsoft.com/office/drawing/2014/main" id="{FAB88F42-CB40-914C-A0C7-69271081AC71}"/>
              </a:ext>
            </a:extLst>
          </p:cNvPr>
          <p:cNvGrpSpPr/>
          <p:nvPr/>
        </p:nvGrpSpPr>
        <p:grpSpPr>
          <a:xfrm>
            <a:off x="6757228" y="4313336"/>
            <a:ext cx="1658860" cy="1121744"/>
            <a:chOff x="7501400" y="3063676"/>
            <a:chExt cx="1658860" cy="1121744"/>
          </a:xfrm>
        </p:grpSpPr>
        <p:sp>
          <p:nvSpPr>
            <p:cNvPr id="30" name="TextBox 29">
              <a:extLst>
                <a:ext uri="{FF2B5EF4-FFF2-40B4-BE49-F238E27FC236}">
                  <a16:creationId xmlns:a16="http://schemas.microsoft.com/office/drawing/2014/main" id="{C1BA2C0E-6130-5F24-50C3-91EC3B32862E}"/>
                </a:ext>
              </a:extLst>
            </p:cNvPr>
            <p:cNvSpPr txBox="1"/>
            <p:nvPr/>
          </p:nvSpPr>
          <p:spPr>
            <a:xfrm>
              <a:off x="7501400" y="3923810"/>
              <a:ext cx="1658860" cy="261610"/>
            </a:xfrm>
            <a:prstGeom prst="rect">
              <a:avLst/>
            </a:prstGeom>
            <a:noFill/>
          </p:spPr>
          <p:txBody>
            <a:bodyPr wrap="square" rtlCol="0">
              <a:spAutoFit/>
            </a:bodyPr>
            <a:lstStyle/>
            <a:p>
              <a:pPr algn="ctr"/>
              <a:r>
                <a:rPr lang="en-US" sz="1100" dirty="0">
                  <a:solidFill>
                    <a:srgbClr val="945200"/>
                  </a:solidFill>
                  <a:latin typeface="Arial" panose="020B0604020202020204" pitchFamily="34" charset="0"/>
                  <a:cs typeface="Arial" panose="020B0604020202020204" pitchFamily="34" charset="0"/>
                </a:rPr>
                <a:t>Age: 18-54</a:t>
              </a:r>
            </a:p>
          </p:txBody>
        </p:sp>
        <p:pic>
          <p:nvPicPr>
            <p:cNvPr id="9" name="Picture 8">
              <a:extLst>
                <a:ext uri="{FF2B5EF4-FFF2-40B4-BE49-F238E27FC236}">
                  <a16:creationId xmlns:a16="http://schemas.microsoft.com/office/drawing/2014/main" id="{4269F652-DA5B-61CA-E7EA-48360EEA4805}"/>
                </a:ext>
              </a:extLst>
            </p:cNvPr>
            <p:cNvPicPr>
              <a:picLocks noChangeAspect="1"/>
            </p:cNvPicPr>
            <p:nvPr/>
          </p:nvPicPr>
          <p:blipFill>
            <a:blip r:embed="rId6"/>
            <a:stretch>
              <a:fillRect/>
            </a:stretch>
          </p:blipFill>
          <p:spPr>
            <a:xfrm>
              <a:off x="7860069" y="3063676"/>
              <a:ext cx="910669" cy="857220"/>
            </a:xfrm>
            <a:prstGeom prst="rect">
              <a:avLst/>
            </a:prstGeom>
          </p:spPr>
        </p:pic>
      </p:grpSp>
      <p:grpSp>
        <p:nvGrpSpPr>
          <p:cNvPr id="17" name="Group 16">
            <a:extLst>
              <a:ext uri="{FF2B5EF4-FFF2-40B4-BE49-F238E27FC236}">
                <a16:creationId xmlns:a16="http://schemas.microsoft.com/office/drawing/2014/main" id="{56EA0AB4-2516-8928-FE37-431A7166CBD6}"/>
              </a:ext>
            </a:extLst>
          </p:cNvPr>
          <p:cNvGrpSpPr/>
          <p:nvPr/>
        </p:nvGrpSpPr>
        <p:grpSpPr>
          <a:xfrm>
            <a:off x="8788016" y="4388880"/>
            <a:ext cx="1199546" cy="1146721"/>
            <a:chOff x="8804106" y="3173137"/>
            <a:chExt cx="1199546" cy="1146721"/>
          </a:xfrm>
        </p:grpSpPr>
        <p:sp>
          <p:nvSpPr>
            <p:cNvPr id="47" name="TextBox 46">
              <a:extLst>
                <a:ext uri="{FF2B5EF4-FFF2-40B4-BE49-F238E27FC236}">
                  <a16:creationId xmlns:a16="http://schemas.microsoft.com/office/drawing/2014/main" id="{83E17EF0-3A4B-9734-E8BE-9EC6E7503EEB}"/>
                </a:ext>
              </a:extLst>
            </p:cNvPr>
            <p:cNvSpPr txBox="1"/>
            <p:nvPr/>
          </p:nvSpPr>
          <p:spPr>
            <a:xfrm>
              <a:off x="8804106" y="3919748"/>
              <a:ext cx="1199546" cy="400110"/>
            </a:xfrm>
            <a:prstGeom prst="rect">
              <a:avLst/>
            </a:prstGeom>
            <a:noFill/>
          </p:spPr>
          <p:txBody>
            <a:bodyPr wrap="square" rtlCol="0">
              <a:spAutoFit/>
            </a:bodyPr>
            <a:lstStyle/>
            <a:p>
              <a:pPr algn="ctr"/>
              <a:r>
                <a:rPr lang="en-US" sz="1000" dirty="0">
                  <a:solidFill>
                    <a:srgbClr val="945200"/>
                  </a:solidFill>
                  <a:latin typeface="Arial" panose="020B0604020202020204" pitchFamily="34" charset="0"/>
                  <a:cs typeface="Arial" panose="020B0604020202020204" pitchFamily="34" charset="0"/>
                </a:rPr>
                <a:t>2-4 Person Household</a:t>
              </a:r>
            </a:p>
          </p:txBody>
        </p:sp>
        <p:pic>
          <p:nvPicPr>
            <p:cNvPr id="10" name="Picture 9">
              <a:extLst>
                <a:ext uri="{FF2B5EF4-FFF2-40B4-BE49-F238E27FC236}">
                  <a16:creationId xmlns:a16="http://schemas.microsoft.com/office/drawing/2014/main" id="{E84DC924-BF7F-0A81-5176-6DB6C6E0D216}"/>
                </a:ext>
              </a:extLst>
            </p:cNvPr>
            <p:cNvPicPr>
              <a:picLocks noChangeAspect="1"/>
            </p:cNvPicPr>
            <p:nvPr/>
          </p:nvPicPr>
          <p:blipFill>
            <a:blip r:embed="rId7"/>
            <a:stretch>
              <a:fillRect/>
            </a:stretch>
          </p:blipFill>
          <p:spPr>
            <a:xfrm>
              <a:off x="8921010" y="3173137"/>
              <a:ext cx="964181" cy="764358"/>
            </a:xfrm>
            <a:prstGeom prst="rect">
              <a:avLst/>
            </a:prstGeom>
          </p:spPr>
        </p:pic>
      </p:grpSp>
      <p:pic>
        <p:nvPicPr>
          <p:cNvPr id="23" name="Picture 22" descr="A person sitting on a chair reading a book&#10;&#10;Description automatically generated with medium confidence">
            <a:extLst>
              <a:ext uri="{FF2B5EF4-FFF2-40B4-BE49-F238E27FC236}">
                <a16:creationId xmlns:a16="http://schemas.microsoft.com/office/drawing/2014/main" id="{D70E5CA9-B868-A309-CA68-04E338150A9D}"/>
              </a:ext>
            </a:extLst>
          </p:cNvPr>
          <p:cNvPicPr>
            <a:picLocks noChangeAspect="1"/>
          </p:cNvPicPr>
          <p:nvPr/>
        </p:nvPicPr>
        <p:blipFill>
          <a:blip r:embed="rId8"/>
          <a:stretch>
            <a:fillRect/>
          </a:stretch>
        </p:blipFill>
        <p:spPr>
          <a:xfrm>
            <a:off x="1495852" y="1656047"/>
            <a:ext cx="3838698" cy="4518696"/>
          </a:xfrm>
          <a:prstGeom prst="rect">
            <a:avLst/>
          </a:prstGeom>
          <a:effectLst>
            <a:softEdge rad="317500"/>
          </a:effectLst>
        </p:spPr>
      </p:pic>
    </p:spTree>
    <p:extLst>
      <p:ext uri="{BB962C8B-B14F-4D97-AF65-F5344CB8AC3E}">
        <p14:creationId xmlns:p14="http://schemas.microsoft.com/office/powerpoint/2010/main" val="2547256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6172234"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Our</a:t>
            </a:r>
            <a:r>
              <a:rPr lang="en-US" sz="2800" b="1" dirty="0">
                <a:solidFill>
                  <a:srgbClr val="C91400"/>
                </a:solidFill>
                <a:latin typeface="Arial" panose="020B0604020202020204" pitchFamily="34" charset="0"/>
                <a:cs typeface="Arial" panose="020B0604020202020204" pitchFamily="34" charset="0"/>
              </a:rPr>
              <a:t> Customers</a:t>
            </a:r>
            <a:endParaRPr lang="en-US" sz="2800" dirty="0">
              <a:solidFill>
                <a:srgbClr val="C91400"/>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F42E983B-4C82-8236-678B-C2B6B9527485}"/>
              </a:ext>
            </a:extLst>
          </p:cNvPr>
          <p:cNvSpPr txBox="1"/>
          <p:nvPr/>
        </p:nvSpPr>
        <p:spPr>
          <a:xfrm>
            <a:off x="1778036" y="6472974"/>
            <a:ext cx="8635927" cy="276999"/>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sz="900" b="0" i="0" u="none" strike="noStrike" cap="none" spc="0" normalizeH="0" baseline="0">
                <a:ln>
                  <a:noFill/>
                </a:ln>
                <a:solidFill>
                  <a:prstClr val="black">
                    <a:lumMod val="65000"/>
                    <a:lumOff val="35000"/>
                  </a:prstClr>
                </a:solidFill>
                <a:effectLst/>
                <a:uLnTx/>
                <a:uFillTx/>
                <a:latin typeface="Century Gothic" panose="020F0302020204030204"/>
              </a:defRPr>
            </a:lvl1pPr>
          </a:lstStyle>
          <a:p>
            <a:pPr algn="ctr"/>
            <a:r>
              <a:rPr lang="en-US" sz="1200" dirty="0">
                <a:solidFill>
                  <a:srgbClr val="C91400"/>
                </a:solidFill>
                <a:latin typeface="Arial" panose="020B0604020202020204" pitchFamily="34" charset="0"/>
                <a:cs typeface="Arial" panose="020B0604020202020204" pitchFamily="34" charset="0"/>
              </a:rPr>
              <a:t>SOURCE: SPINS PANEL DATA MARCH 2022; * VS 2019</a:t>
            </a:r>
          </a:p>
        </p:txBody>
      </p:sp>
      <p:sp>
        <p:nvSpPr>
          <p:cNvPr id="49" name="TextBox 48">
            <a:extLst>
              <a:ext uri="{FF2B5EF4-FFF2-40B4-BE49-F238E27FC236}">
                <a16:creationId xmlns:a16="http://schemas.microsoft.com/office/drawing/2014/main" id="{728C72B0-7506-61C1-96A9-8AED49C83A4C}"/>
              </a:ext>
            </a:extLst>
          </p:cNvPr>
          <p:cNvSpPr txBox="1"/>
          <p:nvPr/>
        </p:nvSpPr>
        <p:spPr>
          <a:xfrm>
            <a:off x="2480940" y="3163149"/>
            <a:ext cx="7230116" cy="369332"/>
          </a:xfrm>
          <a:prstGeom prst="rect">
            <a:avLst/>
          </a:prstGeom>
          <a:solidFill>
            <a:srgbClr val="C91400"/>
          </a:solidFill>
        </p:spPr>
        <p:txBody>
          <a:bodyPr wrap="square" rtlCol="0">
            <a:spAutoFit/>
          </a:bodyPr>
          <a:lstStyle/>
          <a:p>
            <a:pPr algn="ctr"/>
            <a:r>
              <a:rPr lang="en-US" b="1" dirty="0">
                <a:solidFill>
                  <a:schemeClr val="bg1"/>
                </a:solidFill>
              </a:rPr>
              <a:t>How are Shoppers Purchasing Bob’s Red Mill</a:t>
            </a:r>
            <a:endParaRPr lang="en-US" b="1" dirty="0">
              <a:solidFill>
                <a:schemeClr val="bg1"/>
              </a:solidFill>
              <a:latin typeface="Arial" panose="020B0604020202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A5C84381-1B99-5D85-2E10-C6C2E861B21A}"/>
              </a:ext>
            </a:extLst>
          </p:cNvPr>
          <p:cNvGrpSpPr/>
          <p:nvPr/>
        </p:nvGrpSpPr>
        <p:grpSpPr>
          <a:xfrm>
            <a:off x="1922763" y="3686804"/>
            <a:ext cx="2717800" cy="1168295"/>
            <a:chOff x="-421422" y="5053612"/>
            <a:chExt cx="2717800" cy="1168295"/>
          </a:xfrm>
        </p:grpSpPr>
        <p:sp>
          <p:nvSpPr>
            <p:cNvPr id="37" name="TextBox 36">
              <a:extLst>
                <a:ext uri="{FF2B5EF4-FFF2-40B4-BE49-F238E27FC236}">
                  <a16:creationId xmlns:a16="http://schemas.microsoft.com/office/drawing/2014/main" id="{CD74B28A-BC9F-FC8B-931F-EDF803BE22A5}"/>
                </a:ext>
              </a:extLst>
            </p:cNvPr>
            <p:cNvSpPr txBox="1"/>
            <p:nvPr/>
          </p:nvSpPr>
          <p:spPr>
            <a:xfrm>
              <a:off x="-421422" y="5575576"/>
              <a:ext cx="2717800" cy="646331"/>
            </a:xfrm>
            <a:prstGeom prst="rect">
              <a:avLst/>
            </a:prstGeom>
            <a:noFill/>
          </p:spPr>
          <p:txBody>
            <a:bodyPr wrap="square" rtlCol="0">
              <a:spAutoFit/>
            </a:bodyPr>
            <a:lstStyle/>
            <a:p>
              <a:r>
                <a:rPr lang="en-US" sz="1200" dirty="0">
                  <a:solidFill>
                    <a:srgbClr val="945200"/>
                  </a:solidFill>
                  <a:latin typeface="Arial" panose="020B0604020202020204" pitchFamily="34" charset="0"/>
                  <a:cs typeface="Arial" panose="020B0604020202020204" pitchFamily="34" charset="0"/>
                </a:rPr>
                <a:t>With a high affinity for FRESH CATEGORIES, BRM brings perimeter shoppers into center store</a:t>
              </a:r>
            </a:p>
          </p:txBody>
        </p:sp>
        <p:pic>
          <p:nvPicPr>
            <p:cNvPr id="2" name="Picture 1">
              <a:extLst>
                <a:ext uri="{FF2B5EF4-FFF2-40B4-BE49-F238E27FC236}">
                  <a16:creationId xmlns:a16="http://schemas.microsoft.com/office/drawing/2014/main" id="{1D1A015D-7AE0-DB51-C39A-C70419BEFAC7}"/>
                </a:ext>
              </a:extLst>
            </p:cNvPr>
            <p:cNvPicPr>
              <a:picLocks noChangeAspect="1"/>
            </p:cNvPicPr>
            <p:nvPr/>
          </p:nvPicPr>
          <p:blipFill>
            <a:blip r:embed="rId4"/>
            <a:stretch>
              <a:fillRect/>
            </a:stretch>
          </p:blipFill>
          <p:spPr>
            <a:xfrm>
              <a:off x="308555" y="5053612"/>
              <a:ext cx="503510" cy="485865"/>
            </a:xfrm>
            <a:prstGeom prst="rect">
              <a:avLst/>
            </a:prstGeom>
          </p:spPr>
        </p:pic>
      </p:grpSp>
      <p:grpSp>
        <p:nvGrpSpPr>
          <p:cNvPr id="19" name="Group 18">
            <a:extLst>
              <a:ext uri="{FF2B5EF4-FFF2-40B4-BE49-F238E27FC236}">
                <a16:creationId xmlns:a16="http://schemas.microsoft.com/office/drawing/2014/main" id="{B89970AC-4A4B-2EFC-E038-0197327CE148}"/>
              </a:ext>
            </a:extLst>
          </p:cNvPr>
          <p:cNvGrpSpPr/>
          <p:nvPr/>
        </p:nvGrpSpPr>
        <p:grpSpPr>
          <a:xfrm>
            <a:off x="4901296" y="3756667"/>
            <a:ext cx="2665392" cy="919507"/>
            <a:chOff x="2502049" y="5122712"/>
            <a:chExt cx="2665392" cy="919507"/>
          </a:xfrm>
        </p:grpSpPr>
        <p:sp>
          <p:nvSpPr>
            <p:cNvPr id="36" name="TextBox 35">
              <a:extLst>
                <a:ext uri="{FF2B5EF4-FFF2-40B4-BE49-F238E27FC236}">
                  <a16:creationId xmlns:a16="http://schemas.microsoft.com/office/drawing/2014/main" id="{35D88C07-5E24-9E21-645E-8858C22CC065}"/>
                </a:ext>
              </a:extLst>
            </p:cNvPr>
            <p:cNvSpPr txBox="1"/>
            <p:nvPr/>
          </p:nvSpPr>
          <p:spPr>
            <a:xfrm>
              <a:off x="2502049" y="5580554"/>
              <a:ext cx="2665392" cy="461665"/>
            </a:xfrm>
            <a:prstGeom prst="rect">
              <a:avLst/>
            </a:prstGeom>
            <a:noFill/>
          </p:spPr>
          <p:txBody>
            <a:bodyPr wrap="square" rtlCol="0">
              <a:spAutoFit/>
            </a:bodyPr>
            <a:lstStyle/>
            <a:p>
              <a:r>
                <a:rPr lang="en-US" sz="1200" dirty="0">
                  <a:solidFill>
                    <a:srgbClr val="945200"/>
                  </a:solidFill>
                  <a:latin typeface="Arial" panose="020B0604020202020204" pitchFamily="34" charset="0"/>
                  <a:cs typeface="Arial" panose="020B0604020202020204" pitchFamily="34" charset="0"/>
                </a:rPr>
                <a:t>*Shoppers have increased purchase occasions of BRM items by 5% </a:t>
              </a:r>
            </a:p>
          </p:txBody>
        </p:sp>
        <p:pic>
          <p:nvPicPr>
            <p:cNvPr id="3" name="Picture 2">
              <a:extLst>
                <a:ext uri="{FF2B5EF4-FFF2-40B4-BE49-F238E27FC236}">
                  <a16:creationId xmlns:a16="http://schemas.microsoft.com/office/drawing/2014/main" id="{BD461FC8-214B-2D04-BF34-28C41E995F89}"/>
                </a:ext>
              </a:extLst>
            </p:cNvPr>
            <p:cNvPicPr>
              <a:picLocks noChangeAspect="1"/>
            </p:cNvPicPr>
            <p:nvPr/>
          </p:nvPicPr>
          <p:blipFill>
            <a:blip r:embed="rId5"/>
            <a:stretch>
              <a:fillRect/>
            </a:stretch>
          </p:blipFill>
          <p:spPr>
            <a:xfrm>
              <a:off x="3395207" y="5122712"/>
              <a:ext cx="879076" cy="439538"/>
            </a:xfrm>
            <a:prstGeom prst="rect">
              <a:avLst/>
            </a:prstGeom>
          </p:spPr>
        </p:pic>
      </p:grpSp>
      <p:grpSp>
        <p:nvGrpSpPr>
          <p:cNvPr id="20" name="Group 19">
            <a:extLst>
              <a:ext uri="{FF2B5EF4-FFF2-40B4-BE49-F238E27FC236}">
                <a16:creationId xmlns:a16="http://schemas.microsoft.com/office/drawing/2014/main" id="{0B4257CC-B609-F67A-AE9D-75D914B22725}"/>
              </a:ext>
            </a:extLst>
          </p:cNvPr>
          <p:cNvGrpSpPr/>
          <p:nvPr/>
        </p:nvGrpSpPr>
        <p:grpSpPr>
          <a:xfrm>
            <a:off x="7827421" y="3704023"/>
            <a:ext cx="2665393" cy="1150503"/>
            <a:chOff x="3546560" y="5070068"/>
            <a:chExt cx="2665393" cy="1150503"/>
          </a:xfrm>
        </p:grpSpPr>
        <p:sp>
          <p:nvSpPr>
            <p:cNvPr id="35" name="TextBox 34">
              <a:extLst>
                <a:ext uri="{FF2B5EF4-FFF2-40B4-BE49-F238E27FC236}">
                  <a16:creationId xmlns:a16="http://schemas.microsoft.com/office/drawing/2014/main" id="{2F110605-7CFA-F2FA-7474-778FC6936F0A}"/>
                </a:ext>
              </a:extLst>
            </p:cNvPr>
            <p:cNvSpPr txBox="1"/>
            <p:nvPr/>
          </p:nvSpPr>
          <p:spPr>
            <a:xfrm>
              <a:off x="3546560" y="5574240"/>
              <a:ext cx="2665393" cy="646331"/>
            </a:xfrm>
            <a:prstGeom prst="rect">
              <a:avLst/>
            </a:prstGeom>
            <a:noFill/>
          </p:spPr>
          <p:txBody>
            <a:bodyPr wrap="square" rtlCol="0">
              <a:spAutoFit/>
            </a:bodyPr>
            <a:lstStyle/>
            <a:p>
              <a:r>
                <a:rPr lang="en-US" sz="1200" dirty="0">
                  <a:solidFill>
                    <a:srgbClr val="945200"/>
                  </a:solidFill>
                  <a:latin typeface="Arial" panose="020B0604020202020204" pitchFamily="34" charset="0"/>
                  <a:cs typeface="Arial" panose="020B0604020202020204" pitchFamily="34" charset="0"/>
                </a:rPr>
                <a:t>14.5% of households buy Bob’s Red Mill natural products, which equates to 18.3M pantries stocked</a:t>
              </a:r>
            </a:p>
          </p:txBody>
        </p:sp>
        <p:pic>
          <p:nvPicPr>
            <p:cNvPr id="4" name="Picture 3">
              <a:extLst>
                <a:ext uri="{FF2B5EF4-FFF2-40B4-BE49-F238E27FC236}">
                  <a16:creationId xmlns:a16="http://schemas.microsoft.com/office/drawing/2014/main" id="{5AFCFE4C-E49B-885D-5963-45145EACCDEF}"/>
                </a:ext>
              </a:extLst>
            </p:cNvPr>
            <p:cNvPicPr>
              <a:picLocks noChangeAspect="1"/>
            </p:cNvPicPr>
            <p:nvPr/>
          </p:nvPicPr>
          <p:blipFill>
            <a:blip r:embed="rId6"/>
            <a:stretch>
              <a:fillRect/>
            </a:stretch>
          </p:blipFill>
          <p:spPr>
            <a:xfrm>
              <a:off x="4522596" y="5070068"/>
              <a:ext cx="519761" cy="492182"/>
            </a:xfrm>
            <a:prstGeom prst="rect">
              <a:avLst/>
            </a:prstGeom>
          </p:spPr>
        </p:pic>
      </p:grpSp>
      <p:grpSp>
        <p:nvGrpSpPr>
          <p:cNvPr id="25" name="Group 24">
            <a:extLst>
              <a:ext uri="{FF2B5EF4-FFF2-40B4-BE49-F238E27FC236}">
                <a16:creationId xmlns:a16="http://schemas.microsoft.com/office/drawing/2014/main" id="{14E7C6C2-6B82-73E0-EE01-812B41216DB7}"/>
              </a:ext>
            </a:extLst>
          </p:cNvPr>
          <p:cNvGrpSpPr/>
          <p:nvPr/>
        </p:nvGrpSpPr>
        <p:grpSpPr>
          <a:xfrm>
            <a:off x="6362767" y="5022614"/>
            <a:ext cx="2535618" cy="1015252"/>
            <a:chOff x="9146391" y="5030572"/>
            <a:chExt cx="2535618" cy="1015252"/>
          </a:xfrm>
        </p:grpSpPr>
        <p:sp>
          <p:nvSpPr>
            <p:cNvPr id="44" name="TextBox 43">
              <a:extLst>
                <a:ext uri="{FF2B5EF4-FFF2-40B4-BE49-F238E27FC236}">
                  <a16:creationId xmlns:a16="http://schemas.microsoft.com/office/drawing/2014/main" id="{373BF786-CC3A-6E9B-B59B-E473B46C73AA}"/>
                </a:ext>
              </a:extLst>
            </p:cNvPr>
            <p:cNvSpPr txBox="1"/>
            <p:nvPr/>
          </p:nvSpPr>
          <p:spPr>
            <a:xfrm>
              <a:off x="9146391" y="5584159"/>
              <a:ext cx="2535618" cy="461665"/>
            </a:xfrm>
            <a:prstGeom prst="rect">
              <a:avLst/>
            </a:prstGeom>
            <a:noFill/>
          </p:spPr>
          <p:txBody>
            <a:bodyPr wrap="square" rtlCol="0">
              <a:spAutoFit/>
            </a:bodyPr>
            <a:lstStyle/>
            <a:p>
              <a:r>
                <a:rPr lang="en-US" sz="1200" dirty="0">
                  <a:solidFill>
                    <a:srgbClr val="945200"/>
                  </a:solidFill>
                  <a:latin typeface="Arial" panose="020B0604020202020204" pitchFamily="34" charset="0"/>
                  <a:cs typeface="Arial" panose="020B0604020202020204" pitchFamily="34" charset="0"/>
                </a:rPr>
                <a:t>Bob’s consumer is extremely loyal with 80%-95% on top categories</a:t>
              </a:r>
            </a:p>
          </p:txBody>
        </p:sp>
        <p:pic>
          <p:nvPicPr>
            <p:cNvPr id="5" name="Picture 4">
              <a:extLst>
                <a:ext uri="{FF2B5EF4-FFF2-40B4-BE49-F238E27FC236}">
                  <a16:creationId xmlns:a16="http://schemas.microsoft.com/office/drawing/2014/main" id="{2B27ECBB-B59C-CE1E-7867-7DBEAB523A48}"/>
                </a:ext>
              </a:extLst>
            </p:cNvPr>
            <p:cNvPicPr>
              <a:picLocks noChangeAspect="1"/>
            </p:cNvPicPr>
            <p:nvPr/>
          </p:nvPicPr>
          <p:blipFill>
            <a:blip r:embed="rId7"/>
            <a:stretch>
              <a:fillRect/>
            </a:stretch>
          </p:blipFill>
          <p:spPr>
            <a:xfrm>
              <a:off x="9974844" y="5030572"/>
              <a:ext cx="703035" cy="571174"/>
            </a:xfrm>
            <a:prstGeom prst="rect">
              <a:avLst/>
            </a:prstGeom>
          </p:spPr>
        </p:pic>
      </p:grpSp>
      <p:grpSp>
        <p:nvGrpSpPr>
          <p:cNvPr id="22" name="Group 21">
            <a:extLst>
              <a:ext uri="{FF2B5EF4-FFF2-40B4-BE49-F238E27FC236}">
                <a16:creationId xmlns:a16="http://schemas.microsoft.com/office/drawing/2014/main" id="{D8551A45-3B74-DCD3-2B99-94FF01C13693}"/>
              </a:ext>
            </a:extLst>
          </p:cNvPr>
          <p:cNvGrpSpPr/>
          <p:nvPr/>
        </p:nvGrpSpPr>
        <p:grpSpPr>
          <a:xfrm>
            <a:off x="2637246" y="5134086"/>
            <a:ext cx="3156371" cy="1084176"/>
            <a:chOff x="5281908" y="5142044"/>
            <a:chExt cx="3156371" cy="1084176"/>
          </a:xfrm>
        </p:grpSpPr>
        <p:sp>
          <p:nvSpPr>
            <p:cNvPr id="33" name="TextBox 32">
              <a:extLst>
                <a:ext uri="{FF2B5EF4-FFF2-40B4-BE49-F238E27FC236}">
                  <a16:creationId xmlns:a16="http://schemas.microsoft.com/office/drawing/2014/main" id="{2CC277C8-4ED4-9527-6DC4-D733D501A81A}"/>
                </a:ext>
              </a:extLst>
            </p:cNvPr>
            <p:cNvSpPr txBox="1"/>
            <p:nvPr/>
          </p:nvSpPr>
          <p:spPr>
            <a:xfrm>
              <a:off x="5281908" y="5579889"/>
              <a:ext cx="3156371" cy="646331"/>
            </a:xfrm>
            <a:prstGeom prst="rect">
              <a:avLst/>
            </a:prstGeom>
            <a:noFill/>
          </p:spPr>
          <p:txBody>
            <a:bodyPr wrap="square" rtlCol="0">
              <a:spAutoFit/>
            </a:bodyPr>
            <a:lstStyle/>
            <a:p>
              <a:r>
                <a:rPr lang="en-US" sz="1200" dirty="0">
                  <a:solidFill>
                    <a:srgbClr val="945200"/>
                  </a:solidFill>
                  <a:latin typeface="Arial" panose="020B0604020202020204" pitchFamily="34" charset="0"/>
                  <a:cs typeface="Arial" panose="020B0604020202020204" pitchFamily="34" charset="0"/>
                </a:rPr>
                <a:t>BRM shopper’s baskets are growing as BRM Shoppers spend $90 per basket and up to $140 per basket on Cereal Categories</a:t>
              </a:r>
            </a:p>
          </p:txBody>
        </p:sp>
        <p:pic>
          <p:nvPicPr>
            <p:cNvPr id="7" name="Picture 6">
              <a:extLst>
                <a:ext uri="{FF2B5EF4-FFF2-40B4-BE49-F238E27FC236}">
                  <a16:creationId xmlns:a16="http://schemas.microsoft.com/office/drawing/2014/main" id="{E47D9836-BFE7-7037-0FB5-E43A884AEC2F}"/>
                </a:ext>
              </a:extLst>
            </p:cNvPr>
            <p:cNvPicPr>
              <a:picLocks noChangeAspect="1"/>
            </p:cNvPicPr>
            <p:nvPr/>
          </p:nvPicPr>
          <p:blipFill>
            <a:blip r:embed="rId8"/>
            <a:stretch>
              <a:fillRect/>
            </a:stretch>
          </p:blipFill>
          <p:spPr>
            <a:xfrm>
              <a:off x="6240489" y="5142044"/>
              <a:ext cx="608191" cy="369332"/>
            </a:xfrm>
            <a:prstGeom prst="rect">
              <a:avLst/>
            </a:prstGeom>
          </p:spPr>
        </p:pic>
      </p:grpSp>
      <p:pic>
        <p:nvPicPr>
          <p:cNvPr id="10" name="Picture 9" descr="A picture containing text, accessory&#10;&#10;Description automatically generated">
            <a:extLst>
              <a:ext uri="{FF2B5EF4-FFF2-40B4-BE49-F238E27FC236}">
                <a16:creationId xmlns:a16="http://schemas.microsoft.com/office/drawing/2014/main" id="{779C2F23-CC2D-EB07-7482-21338FE9BBF5}"/>
              </a:ext>
            </a:extLst>
          </p:cNvPr>
          <p:cNvPicPr>
            <a:picLocks noChangeAspect="1"/>
          </p:cNvPicPr>
          <p:nvPr/>
        </p:nvPicPr>
        <p:blipFill>
          <a:blip r:embed="rId9"/>
          <a:stretch>
            <a:fillRect/>
          </a:stretch>
        </p:blipFill>
        <p:spPr>
          <a:xfrm>
            <a:off x="2059921" y="854189"/>
            <a:ext cx="8072154" cy="2376442"/>
          </a:xfrm>
          <a:prstGeom prst="rect">
            <a:avLst/>
          </a:prstGeom>
        </p:spPr>
      </p:pic>
    </p:spTree>
    <p:extLst>
      <p:ext uri="{BB962C8B-B14F-4D97-AF65-F5344CB8AC3E}">
        <p14:creationId xmlns:p14="http://schemas.microsoft.com/office/powerpoint/2010/main" val="875920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6172234"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What Our Customers </a:t>
            </a:r>
            <a:r>
              <a:rPr lang="en-US" sz="2800" b="1" dirty="0">
                <a:solidFill>
                  <a:srgbClr val="C91400"/>
                </a:solidFill>
                <a:latin typeface="Arial" panose="020B0604020202020204" pitchFamily="34" charset="0"/>
                <a:cs typeface="Arial" panose="020B0604020202020204" pitchFamily="34" charset="0"/>
              </a:rPr>
              <a:t>Have to Say</a:t>
            </a:r>
            <a:endParaRPr lang="en-US" sz="2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C352286-4466-6581-BF33-532898DD2C2A}"/>
              </a:ext>
            </a:extLst>
          </p:cNvPr>
          <p:cNvSpPr txBox="1"/>
          <p:nvPr/>
        </p:nvSpPr>
        <p:spPr>
          <a:xfrm>
            <a:off x="495013" y="1425463"/>
            <a:ext cx="5457670" cy="5192896"/>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i="1" dirty="0"/>
              <a:t>I trust Bob's Red Mill for all my kitchen staples. I have never been disappointed, and I love supporting American made high quality products that are healthy for your family.</a:t>
            </a:r>
            <a:r>
              <a:rPr lang="en-US" sz="1200" dirty="0"/>
              <a:t> ~ Maggie R.</a:t>
            </a:r>
            <a:br>
              <a:rPr lang="en-US" sz="1200" dirty="0"/>
            </a:br>
            <a:r>
              <a:rPr lang="en-US" sz="1200" dirty="0"/>
              <a:t> </a:t>
            </a:r>
            <a:br>
              <a:rPr lang="en-US" sz="1200" dirty="0"/>
            </a:br>
            <a:r>
              <a:rPr lang="en-US" sz="1200" i="1" dirty="0"/>
              <a:t>I just wanted to let you guys know you are doing an amazing job. I'm eating things I never thought I would again, since getting diagnosed with celiac. You guys mean the world to me, thank you!</a:t>
            </a:r>
            <a:r>
              <a:rPr lang="en-US" sz="1200" dirty="0"/>
              <a:t> ~ Tina</a:t>
            </a:r>
            <a:br>
              <a:rPr lang="en-US" sz="1200" dirty="0"/>
            </a:br>
            <a:r>
              <a:rPr lang="en-US" sz="1200" dirty="0"/>
              <a:t> </a:t>
            </a:r>
            <a:br>
              <a:rPr lang="en-US" sz="1200" dirty="0"/>
            </a:br>
            <a:r>
              <a:rPr lang="en-US" sz="1200" i="1" dirty="0"/>
              <a:t>I am newly diagnosed with Celiac disease and cannot eat gluten. As an avid foodie, this transition was a painfully emotional experience. Shopping and finding “safe” food was frustrating and stressful. Your products are excellent and help me live a normal life! Thank you so much!</a:t>
            </a:r>
            <a:r>
              <a:rPr lang="en-US" sz="1200" dirty="0"/>
              <a:t> ~ Doug</a:t>
            </a:r>
            <a:br>
              <a:rPr lang="en-US" sz="1200" dirty="0"/>
            </a:br>
            <a:r>
              <a:rPr lang="en-US" sz="1200" dirty="0"/>
              <a:t> </a:t>
            </a:r>
            <a:br>
              <a:rPr lang="en-US" sz="1200" dirty="0"/>
            </a:br>
            <a:r>
              <a:rPr lang="en-US" sz="1200" i="1" dirty="0"/>
              <a:t>I love how the convenience of your products help make eating healthy easy.</a:t>
            </a:r>
          </a:p>
          <a:p>
            <a:r>
              <a:rPr lang="en-US" sz="1200" dirty="0"/>
              <a:t>~ Anita</a:t>
            </a:r>
            <a:br>
              <a:rPr lang="en-US" sz="1200" dirty="0"/>
            </a:br>
            <a:r>
              <a:rPr lang="en-US" sz="1200" dirty="0"/>
              <a:t> </a:t>
            </a:r>
            <a:br>
              <a:rPr lang="en-US" sz="1200" dirty="0"/>
            </a:br>
            <a:r>
              <a:rPr lang="en-US" sz="1200" i="1" dirty="0"/>
              <a:t>My personal </a:t>
            </a:r>
            <a:r>
              <a:rPr lang="en-US" sz="1200" i="1" dirty="0" err="1"/>
              <a:t>favourite</a:t>
            </a:r>
            <a:r>
              <a:rPr lang="en-US" sz="1200" i="1" dirty="0"/>
              <a:t> is your steel cut oats—I have them almost every day for breakfast! Thanks to everyone at Bob's Red Mill for your hard work and great products. Great to see a company based on 100% employee ownership and such strong community values!</a:t>
            </a:r>
            <a:r>
              <a:rPr lang="en-US" sz="1200" dirty="0"/>
              <a:t> ~ Jeff</a:t>
            </a:r>
          </a:p>
        </p:txBody>
      </p:sp>
      <p:pic>
        <p:nvPicPr>
          <p:cNvPr id="12" name="Picture 11" descr="A picture containing tree, person, outdoor, child&#10;&#10;Description automatically generated">
            <a:extLst>
              <a:ext uri="{FF2B5EF4-FFF2-40B4-BE49-F238E27FC236}">
                <a16:creationId xmlns:a16="http://schemas.microsoft.com/office/drawing/2014/main" id="{340BC8D9-6171-1761-14D7-40962BE3455E}"/>
              </a:ext>
            </a:extLst>
          </p:cNvPr>
          <p:cNvPicPr>
            <a:picLocks noChangeAspect="1"/>
          </p:cNvPicPr>
          <p:nvPr/>
        </p:nvPicPr>
        <p:blipFill>
          <a:blip r:embed="rId4"/>
          <a:stretch>
            <a:fillRect/>
          </a:stretch>
        </p:blipFill>
        <p:spPr>
          <a:xfrm>
            <a:off x="8434037" y="3797416"/>
            <a:ext cx="3322867" cy="2215435"/>
          </a:xfrm>
          <a:prstGeom prst="rect">
            <a:avLst/>
          </a:prstGeom>
        </p:spPr>
      </p:pic>
      <p:pic>
        <p:nvPicPr>
          <p:cNvPr id="13" name="Picture 12" descr="A picture containing text, banana, indoor, wire&#10;&#10;Description automatically generated">
            <a:extLst>
              <a:ext uri="{FF2B5EF4-FFF2-40B4-BE49-F238E27FC236}">
                <a16:creationId xmlns:a16="http://schemas.microsoft.com/office/drawing/2014/main" id="{516E2CBF-C84B-6FED-C678-26E4501B8AD1}"/>
              </a:ext>
            </a:extLst>
          </p:cNvPr>
          <p:cNvPicPr>
            <a:picLocks noChangeAspect="1"/>
          </p:cNvPicPr>
          <p:nvPr/>
        </p:nvPicPr>
        <p:blipFill>
          <a:blip r:embed="rId5"/>
          <a:stretch>
            <a:fillRect/>
          </a:stretch>
        </p:blipFill>
        <p:spPr>
          <a:xfrm>
            <a:off x="8434036" y="1477574"/>
            <a:ext cx="3319873" cy="2215435"/>
          </a:xfrm>
          <a:prstGeom prst="rect">
            <a:avLst/>
          </a:prstGeom>
        </p:spPr>
      </p:pic>
      <p:pic>
        <p:nvPicPr>
          <p:cNvPr id="17" name="Picture 16" descr="A picture containing text, person, indoor&#10;&#10;Description automatically generated">
            <a:extLst>
              <a:ext uri="{FF2B5EF4-FFF2-40B4-BE49-F238E27FC236}">
                <a16:creationId xmlns:a16="http://schemas.microsoft.com/office/drawing/2014/main" id="{1E9D5113-7ACC-B96A-3334-19460F13DBB4}"/>
              </a:ext>
            </a:extLst>
          </p:cNvPr>
          <p:cNvPicPr>
            <a:picLocks noChangeAspect="1"/>
          </p:cNvPicPr>
          <p:nvPr/>
        </p:nvPicPr>
        <p:blipFill>
          <a:blip r:embed="rId6"/>
          <a:stretch>
            <a:fillRect/>
          </a:stretch>
        </p:blipFill>
        <p:spPr>
          <a:xfrm>
            <a:off x="6098930" y="3799694"/>
            <a:ext cx="2216932" cy="2216932"/>
          </a:xfrm>
          <a:prstGeom prst="rect">
            <a:avLst/>
          </a:prstGeom>
        </p:spPr>
      </p:pic>
      <p:pic>
        <p:nvPicPr>
          <p:cNvPr id="22" name="Picture 21" descr="A picture containing person, window, indoor, little&#10;&#10;Description automatically generated">
            <a:extLst>
              <a:ext uri="{FF2B5EF4-FFF2-40B4-BE49-F238E27FC236}">
                <a16:creationId xmlns:a16="http://schemas.microsoft.com/office/drawing/2014/main" id="{47406B1B-6CA7-E1C4-B9F0-FEC6CD656D60}"/>
              </a:ext>
            </a:extLst>
          </p:cNvPr>
          <p:cNvPicPr>
            <a:picLocks noChangeAspect="1"/>
          </p:cNvPicPr>
          <p:nvPr/>
        </p:nvPicPr>
        <p:blipFill>
          <a:blip r:embed="rId7"/>
          <a:stretch>
            <a:fillRect/>
          </a:stretch>
        </p:blipFill>
        <p:spPr>
          <a:xfrm>
            <a:off x="6096000" y="1477540"/>
            <a:ext cx="2218652" cy="2214935"/>
          </a:xfrm>
          <a:prstGeom prst="rect">
            <a:avLst/>
          </a:prstGeom>
        </p:spPr>
      </p:pic>
    </p:spTree>
    <p:extLst>
      <p:ext uri="{BB962C8B-B14F-4D97-AF65-F5344CB8AC3E}">
        <p14:creationId xmlns:p14="http://schemas.microsoft.com/office/powerpoint/2010/main" val="974839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3" y="728887"/>
            <a:ext cx="10368785"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Make an Impact With Bob’s Red Mill </a:t>
            </a:r>
            <a:r>
              <a:rPr lang="en-US" sz="2800" b="1" dirty="0">
                <a:solidFill>
                  <a:srgbClr val="C91400"/>
                </a:solidFill>
                <a:latin typeface="Arial" panose="020B0604020202020204" pitchFamily="34" charset="0"/>
                <a:cs typeface="Arial" panose="020B0604020202020204" pitchFamily="34" charset="0"/>
              </a:rPr>
              <a:t>Branding Signage</a:t>
            </a:r>
            <a:endParaRPr lang="en-US" sz="2800" dirty="0">
              <a:solidFill>
                <a:srgbClr val="C9140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C352286-4466-6581-BF33-532898DD2C2A}"/>
              </a:ext>
            </a:extLst>
          </p:cNvPr>
          <p:cNvSpPr txBox="1"/>
          <p:nvPr/>
        </p:nvSpPr>
        <p:spPr>
          <a:xfrm>
            <a:off x="495013" y="1425463"/>
            <a:ext cx="3762094" cy="1089209"/>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i="1" dirty="0"/>
              <a:t>Make the Bob’s Red Mill set a healthy destination within your store! Branded signs, shelf strips and more make it easy for your customers to find the wholesome Bob’s Red Mill products they are seeking</a:t>
            </a:r>
            <a:endParaRPr lang="en-US" sz="1200" dirty="0"/>
          </a:p>
        </p:txBody>
      </p:sp>
      <p:pic>
        <p:nvPicPr>
          <p:cNvPr id="10" name="Picture 9">
            <a:extLst>
              <a:ext uri="{FF2B5EF4-FFF2-40B4-BE49-F238E27FC236}">
                <a16:creationId xmlns:a16="http://schemas.microsoft.com/office/drawing/2014/main" id="{69D6A610-9A2F-4B6E-9562-913807EEEC72}"/>
              </a:ext>
            </a:extLst>
          </p:cNvPr>
          <p:cNvPicPr>
            <a:picLocks noChangeAspect="1"/>
          </p:cNvPicPr>
          <p:nvPr/>
        </p:nvPicPr>
        <p:blipFill>
          <a:blip r:embed="rId4"/>
          <a:stretch>
            <a:fillRect/>
          </a:stretch>
        </p:blipFill>
        <p:spPr>
          <a:xfrm>
            <a:off x="8484476" y="4092866"/>
            <a:ext cx="2666801" cy="2381840"/>
          </a:xfrm>
          <a:prstGeom prst="rect">
            <a:avLst/>
          </a:prstGeom>
        </p:spPr>
      </p:pic>
      <p:grpSp>
        <p:nvGrpSpPr>
          <p:cNvPr id="14" name="Group 13">
            <a:extLst>
              <a:ext uri="{FF2B5EF4-FFF2-40B4-BE49-F238E27FC236}">
                <a16:creationId xmlns:a16="http://schemas.microsoft.com/office/drawing/2014/main" id="{4F44AAE2-A8CC-5AAF-613B-C962817BC958}"/>
              </a:ext>
            </a:extLst>
          </p:cNvPr>
          <p:cNvGrpSpPr/>
          <p:nvPr/>
        </p:nvGrpSpPr>
        <p:grpSpPr>
          <a:xfrm>
            <a:off x="5068752" y="1477574"/>
            <a:ext cx="5795046" cy="2322424"/>
            <a:chOff x="887691" y="1606755"/>
            <a:chExt cx="4748750" cy="1903110"/>
          </a:xfrm>
        </p:grpSpPr>
        <p:pic>
          <p:nvPicPr>
            <p:cNvPr id="28" name="Picture 27">
              <a:extLst>
                <a:ext uri="{FF2B5EF4-FFF2-40B4-BE49-F238E27FC236}">
                  <a16:creationId xmlns:a16="http://schemas.microsoft.com/office/drawing/2014/main" id="{65AE0A71-C558-85B1-1F29-5E402D3405DE}"/>
                </a:ext>
              </a:extLst>
            </p:cNvPr>
            <p:cNvPicPr>
              <a:picLocks noChangeAspect="1"/>
            </p:cNvPicPr>
            <p:nvPr/>
          </p:nvPicPr>
          <p:blipFill rotWithShape="1">
            <a:blip r:embed="rId5"/>
            <a:srcRect b="85412"/>
            <a:stretch/>
          </p:blipFill>
          <p:spPr>
            <a:xfrm>
              <a:off x="929345" y="1606755"/>
              <a:ext cx="4683781" cy="273313"/>
            </a:xfrm>
            <a:prstGeom prst="rect">
              <a:avLst/>
            </a:prstGeom>
          </p:spPr>
        </p:pic>
        <p:pic>
          <p:nvPicPr>
            <p:cNvPr id="29" name="Picture 28">
              <a:extLst>
                <a:ext uri="{FF2B5EF4-FFF2-40B4-BE49-F238E27FC236}">
                  <a16:creationId xmlns:a16="http://schemas.microsoft.com/office/drawing/2014/main" id="{B9D80ECF-2108-39E2-6418-89F59E0944E1}"/>
                </a:ext>
              </a:extLst>
            </p:cNvPr>
            <p:cNvPicPr>
              <a:picLocks noChangeAspect="1"/>
            </p:cNvPicPr>
            <p:nvPr/>
          </p:nvPicPr>
          <p:blipFill>
            <a:blip r:embed="rId6"/>
            <a:stretch>
              <a:fillRect/>
            </a:stretch>
          </p:blipFill>
          <p:spPr>
            <a:xfrm>
              <a:off x="4399147" y="1868115"/>
              <a:ext cx="1237294" cy="1641750"/>
            </a:xfrm>
            <a:prstGeom prst="rect">
              <a:avLst/>
            </a:prstGeom>
          </p:spPr>
        </p:pic>
        <p:pic>
          <p:nvPicPr>
            <p:cNvPr id="30" name="Picture 29">
              <a:extLst>
                <a:ext uri="{FF2B5EF4-FFF2-40B4-BE49-F238E27FC236}">
                  <a16:creationId xmlns:a16="http://schemas.microsoft.com/office/drawing/2014/main" id="{A7AE86C6-EE2F-3472-7506-AB4534300C45}"/>
                </a:ext>
              </a:extLst>
            </p:cNvPr>
            <p:cNvPicPr>
              <a:picLocks noChangeAspect="1"/>
            </p:cNvPicPr>
            <p:nvPr/>
          </p:nvPicPr>
          <p:blipFill>
            <a:blip r:embed="rId7"/>
            <a:stretch>
              <a:fillRect/>
            </a:stretch>
          </p:blipFill>
          <p:spPr>
            <a:xfrm>
              <a:off x="887691" y="1880816"/>
              <a:ext cx="3204916" cy="1628444"/>
            </a:xfrm>
            <a:prstGeom prst="rect">
              <a:avLst/>
            </a:prstGeom>
          </p:spPr>
        </p:pic>
      </p:grpSp>
      <p:grpSp>
        <p:nvGrpSpPr>
          <p:cNvPr id="18" name="Group 17">
            <a:extLst>
              <a:ext uri="{FF2B5EF4-FFF2-40B4-BE49-F238E27FC236}">
                <a16:creationId xmlns:a16="http://schemas.microsoft.com/office/drawing/2014/main" id="{76E21A55-DA9E-85EB-47AF-B3C423BD6D50}"/>
              </a:ext>
            </a:extLst>
          </p:cNvPr>
          <p:cNvGrpSpPr/>
          <p:nvPr/>
        </p:nvGrpSpPr>
        <p:grpSpPr>
          <a:xfrm>
            <a:off x="4881517" y="3951462"/>
            <a:ext cx="3187169" cy="2764141"/>
            <a:chOff x="801269" y="3539857"/>
            <a:chExt cx="2679666" cy="2323998"/>
          </a:xfrm>
        </p:grpSpPr>
        <p:pic>
          <p:nvPicPr>
            <p:cNvPr id="24" name="Picture 23">
              <a:extLst>
                <a:ext uri="{FF2B5EF4-FFF2-40B4-BE49-F238E27FC236}">
                  <a16:creationId xmlns:a16="http://schemas.microsoft.com/office/drawing/2014/main" id="{62EFC166-D2FB-8F80-3215-1DBDA03E20F9}"/>
                </a:ext>
              </a:extLst>
            </p:cNvPr>
            <p:cNvPicPr>
              <a:picLocks noChangeAspect="1"/>
            </p:cNvPicPr>
            <p:nvPr/>
          </p:nvPicPr>
          <p:blipFill>
            <a:blip r:embed="rId8"/>
            <a:stretch>
              <a:fillRect/>
            </a:stretch>
          </p:blipFill>
          <p:spPr>
            <a:xfrm>
              <a:off x="825425" y="3539857"/>
              <a:ext cx="2655510" cy="2318395"/>
            </a:xfrm>
            <a:prstGeom prst="rect">
              <a:avLst/>
            </a:prstGeom>
          </p:spPr>
        </p:pic>
        <p:pic>
          <p:nvPicPr>
            <p:cNvPr id="25" name="Picture 24">
              <a:extLst>
                <a:ext uri="{FF2B5EF4-FFF2-40B4-BE49-F238E27FC236}">
                  <a16:creationId xmlns:a16="http://schemas.microsoft.com/office/drawing/2014/main" id="{11E3EDE7-A644-716B-C769-E74D430FC3B7}"/>
                </a:ext>
              </a:extLst>
            </p:cNvPr>
            <p:cNvPicPr>
              <a:picLocks noChangeAspect="1"/>
            </p:cNvPicPr>
            <p:nvPr/>
          </p:nvPicPr>
          <p:blipFill rotWithShape="1">
            <a:blip r:embed="rId9"/>
            <a:srcRect r="50961"/>
            <a:stretch/>
          </p:blipFill>
          <p:spPr>
            <a:xfrm>
              <a:off x="1884105" y="3891331"/>
              <a:ext cx="489852" cy="1958532"/>
            </a:xfrm>
            <a:prstGeom prst="rect">
              <a:avLst/>
            </a:prstGeom>
          </p:spPr>
        </p:pic>
        <p:pic>
          <p:nvPicPr>
            <p:cNvPr id="26" name="Picture 25">
              <a:extLst>
                <a:ext uri="{FF2B5EF4-FFF2-40B4-BE49-F238E27FC236}">
                  <a16:creationId xmlns:a16="http://schemas.microsoft.com/office/drawing/2014/main" id="{86634424-1CB8-E845-C073-34AF95FF3A6E}"/>
                </a:ext>
              </a:extLst>
            </p:cNvPr>
            <p:cNvPicPr>
              <a:picLocks noChangeAspect="1"/>
            </p:cNvPicPr>
            <p:nvPr/>
          </p:nvPicPr>
          <p:blipFill rotWithShape="1">
            <a:blip r:embed="rId10"/>
            <a:srcRect r="49934"/>
            <a:stretch/>
          </p:blipFill>
          <p:spPr>
            <a:xfrm>
              <a:off x="2711587" y="3891331"/>
              <a:ext cx="489853" cy="1337031"/>
            </a:xfrm>
            <a:prstGeom prst="rect">
              <a:avLst/>
            </a:prstGeom>
          </p:spPr>
        </p:pic>
        <p:pic>
          <p:nvPicPr>
            <p:cNvPr id="27" name="Picture 26">
              <a:extLst>
                <a:ext uri="{FF2B5EF4-FFF2-40B4-BE49-F238E27FC236}">
                  <a16:creationId xmlns:a16="http://schemas.microsoft.com/office/drawing/2014/main" id="{D51412CC-6E57-C6AE-1E3D-2A4E538C7A02}"/>
                </a:ext>
              </a:extLst>
            </p:cNvPr>
            <p:cNvPicPr>
              <a:picLocks noChangeAspect="1"/>
            </p:cNvPicPr>
            <p:nvPr/>
          </p:nvPicPr>
          <p:blipFill>
            <a:blip r:embed="rId11"/>
            <a:stretch>
              <a:fillRect/>
            </a:stretch>
          </p:blipFill>
          <p:spPr>
            <a:xfrm>
              <a:off x="801269" y="3877338"/>
              <a:ext cx="835451" cy="1986517"/>
            </a:xfrm>
            <a:prstGeom prst="rect">
              <a:avLst/>
            </a:prstGeom>
          </p:spPr>
        </p:pic>
      </p:grpSp>
      <p:grpSp>
        <p:nvGrpSpPr>
          <p:cNvPr id="19" name="Group 18">
            <a:extLst>
              <a:ext uri="{FF2B5EF4-FFF2-40B4-BE49-F238E27FC236}">
                <a16:creationId xmlns:a16="http://schemas.microsoft.com/office/drawing/2014/main" id="{1140CD3A-BAD6-0483-C3CF-6D86BC375BEF}"/>
              </a:ext>
            </a:extLst>
          </p:cNvPr>
          <p:cNvGrpSpPr/>
          <p:nvPr/>
        </p:nvGrpSpPr>
        <p:grpSpPr>
          <a:xfrm>
            <a:off x="1649722" y="4092866"/>
            <a:ext cx="1573693" cy="2182932"/>
            <a:chOff x="4026715" y="3620409"/>
            <a:chExt cx="1021995" cy="1417650"/>
          </a:xfrm>
        </p:grpSpPr>
        <p:pic>
          <p:nvPicPr>
            <p:cNvPr id="21" name="Picture 20">
              <a:extLst>
                <a:ext uri="{FF2B5EF4-FFF2-40B4-BE49-F238E27FC236}">
                  <a16:creationId xmlns:a16="http://schemas.microsoft.com/office/drawing/2014/main" id="{3AB72DEA-6309-60FD-91BE-7ED4252110C8}"/>
                </a:ext>
              </a:extLst>
            </p:cNvPr>
            <p:cNvPicPr>
              <a:picLocks noChangeAspect="1"/>
            </p:cNvPicPr>
            <p:nvPr/>
          </p:nvPicPr>
          <p:blipFill>
            <a:blip r:embed="rId12"/>
            <a:stretch>
              <a:fillRect/>
            </a:stretch>
          </p:blipFill>
          <p:spPr>
            <a:xfrm>
              <a:off x="4026715" y="4044428"/>
              <a:ext cx="957809" cy="993631"/>
            </a:xfrm>
            <a:prstGeom prst="rect">
              <a:avLst/>
            </a:prstGeom>
          </p:spPr>
        </p:pic>
        <p:pic>
          <p:nvPicPr>
            <p:cNvPr id="23" name="Picture 22">
              <a:extLst>
                <a:ext uri="{FF2B5EF4-FFF2-40B4-BE49-F238E27FC236}">
                  <a16:creationId xmlns:a16="http://schemas.microsoft.com/office/drawing/2014/main" id="{931DB7E9-35EF-3047-8AA3-1D1B31EAE247}"/>
                </a:ext>
              </a:extLst>
            </p:cNvPr>
            <p:cNvPicPr>
              <a:picLocks noChangeAspect="1"/>
            </p:cNvPicPr>
            <p:nvPr/>
          </p:nvPicPr>
          <p:blipFill rotWithShape="1">
            <a:blip r:embed="rId13"/>
            <a:srcRect l="17441" r="49899" b="69779"/>
            <a:stretch/>
          </p:blipFill>
          <p:spPr>
            <a:xfrm>
              <a:off x="4026715" y="3620409"/>
              <a:ext cx="1021995" cy="465964"/>
            </a:xfrm>
            <a:prstGeom prst="rect">
              <a:avLst/>
            </a:prstGeom>
          </p:spPr>
        </p:pic>
      </p:grpSp>
      <p:pic>
        <p:nvPicPr>
          <p:cNvPr id="20" name="Picture 19">
            <a:extLst>
              <a:ext uri="{FF2B5EF4-FFF2-40B4-BE49-F238E27FC236}">
                <a16:creationId xmlns:a16="http://schemas.microsoft.com/office/drawing/2014/main" id="{0C4F8295-8652-9664-A6DC-0142192D03F0}"/>
              </a:ext>
            </a:extLst>
          </p:cNvPr>
          <p:cNvPicPr>
            <a:picLocks noChangeAspect="1"/>
          </p:cNvPicPr>
          <p:nvPr/>
        </p:nvPicPr>
        <p:blipFill rotWithShape="1">
          <a:blip r:embed="rId14"/>
          <a:srcRect t="15280"/>
          <a:stretch/>
        </p:blipFill>
        <p:spPr>
          <a:xfrm>
            <a:off x="250176" y="2792306"/>
            <a:ext cx="4493597" cy="1006954"/>
          </a:xfrm>
          <a:prstGeom prst="rect">
            <a:avLst/>
          </a:prstGeom>
        </p:spPr>
      </p:pic>
    </p:spTree>
    <p:extLst>
      <p:ext uri="{BB962C8B-B14F-4D97-AF65-F5344CB8AC3E}">
        <p14:creationId xmlns:p14="http://schemas.microsoft.com/office/powerpoint/2010/main" val="3506180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ABEF6B5A-A968-AD71-C532-68BAC2A2CA3A}"/>
              </a:ext>
            </a:extLst>
          </p:cNvPr>
          <p:cNvGrpSpPr/>
          <p:nvPr/>
        </p:nvGrpSpPr>
        <p:grpSpPr>
          <a:xfrm>
            <a:off x="119219" y="2001711"/>
            <a:ext cx="5984449" cy="4189616"/>
            <a:chOff x="97295" y="1431022"/>
            <a:chExt cx="5677705" cy="3905209"/>
          </a:xfrm>
        </p:grpSpPr>
        <p:pic>
          <p:nvPicPr>
            <p:cNvPr id="34" name="Picture 33">
              <a:extLst>
                <a:ext uri="{FF2B5EF4-FFF2-40B4-BE49-F238E27FC236}">
                  <a16:creationId xmlns:a16="http://schemas.microsoft.com/office/drawing/2014/main" id="{AD2A6525-EA3C-0203-5357-24F0DBBC5679}"/>
                </a:ext>
              </a:extLst>
            </p:cNvPr>
            <p:cNvPicPr>
              <a:picLocks noChangeAspect="1"/>
            </p:cNvPicPr>
            <p:nvPr/>
          </p:nvPicPr>
          <p:blipFill>
            <a:blip r:embed="rId3"/>
            <a:stretch>
              <a:fillRect/>
            </a:stretch>
          </p:blipFill>
          <p:spPr>
            <a:xfrm>
              <a:off x="97295" y="1431022"/>
              <a:ext cx="5677705" cy="3905209"/>
            </a:xfrm>
            <a:prstGeom prst="rect">
              <a:avLst/>
            </a:prstGeom>
          </p:spPr>
        </p:pic>
        <p:pic>
          <p:nvPicPr>
            <p:cNvPr id="35" name="Picture 34">
              <a:extLst>
                <a:ext uri="{FF2B5EF4-FFF2-40B4-BE49-F238E27FC236}">
                  <a16:creationId xmlns:a16="http://schemas.microsoft.com/office/drawing/2014/main" id="{E5D823E1-99AB-B84A-877E-525C547CA4E9}"/>
                </a:ext>
              </a:extLst>
            </p:cNvPr>
            <p:cNvPicPr>
              <a:picLocks noChangeAspect="1"/>
            </p:cNvPicPr>
            <p:nvPr/>
          </p:nvPicPr>
          <p:blipFill>
            <a:blip r:embed="rId4"/>
            <a:stretch>
              <a:fillRect/>
            </a:stretch>
          </p:blipFill>
          <p:spPr>
            <a:xfrm rot="120000">
              <a:off x="1748384" y="2220166"/>
              <a:ext cx="986790" cy="501396"/>
            </a:xfrm>
            <a:prstGeom prst="rect">
              <a:avLst/>
            </a:prstGeom>
          </p:spPr>
        </p:pic>
        <p:pic>
          <p:nvPicPr>
            <p:cNvPr id="36" name="Picture 35">
              <a:extLst>
                <a:ext uri="{FF2B5EF4-FFF2-40B4-BE49-F238E27FC236}">
                  <a16:creationId xmlns:a16="http://schemas.microsoft.com/office/drawing/2014/main" id="{B9950135-880C-7CB7-1FC0-4F0B0F30EA82}"/>
                </a:ext>
              </a:extLst>
            </p:cNvPr>
            <p:cNvPicPr>
              <a:picLocks noChangeAspect="1"/>
            </p:cNvPicPr>
            <p:nvPr/>
          </p:nvPicPr>
          <p:blipFill rotWithShape="1">
            <a:blip r:embed="rId5">
              <a:clrChange>
                <a:clrFrom>
                  <a:srgbClr val="FFFFFF"/>
                </a:clrFrom>
                <a:clrTo>
                  <a:srgbClr val="FFFFFF">
                    <a:alpha val="0"/>
                  </a:srgbClr>
                </a:clrTo>
              </a:clrChange>
            </a:blip>
            <a:srcRect l="2500" t="209" r="52730"/>
            <a:stretch/>
          </p:blipFill>
          <p:spPr>
            <a:xfrm rot="60000">
              <a:off x="4242112" y="2552042"/>
              <a:ext cx="253899" cy="1109624"/>
            </a:xfrm>
            <a:prstGeom prst="rect">
              <a:avLst/>
            </a:prstGeom>
          </p:spPr>
        </p:pic>
        <p:pic>
          <p:nvPicPr>
            <p:cNvPr id="37" name="Picture 36">
              <a:extLst>
                <a:ext uri="{FF2B5EF4-FFF2-40B4-BE49-F238E27FC236}">
                  <a16:creationId xmlns:a16="http://schemas.microsoft.com/office/drawing/2014/main" id="{E8B9E714-5DAA-08D0-8B37-981DAFCB8397}"/>
                </a:ext>
              </a:extLst>
            </p:cNvPr>
            <p:cNvPicPr>
              <a:picLocks noChangeAspect="1"/>
            </p:cNvPicPr>
            <p:nvPr/>
          </p:nvPicPr>
          <p:blipFill rotWithShape="1">
            <a:blip r:embed="rId5">
              <a:clrChange>
                <a:clrFrom>
                  <a:srgbClr val="FFFFFF"/>
                </a:clrFrom>
                <a:clrTo>
                  <a:srgbClr val="FFFFFF">
                    <a:alpha val="0"/>
                  </a:srgbClr>
                </a:clrTo>
              </a:clrChange>
            </a:blip>
            <a:srcRect l="2500" t="209" r="52730"/>
            <a:stretch/>
          </p:blipFill>
          <p:spPr>
            <a:xfrm rot="180000">
              <a:off x="3728911" y="2768775"/>
              <a:ext cx="189660" cy="828874"/>
            </a:xfrm>
            <a:prstGeom prst="rect">
              <a:avLst/>
            </a:prstGeom>
          </p:spPr>
        </p:pic>
      </p:grpSp>
      <p:grpSp>
        <p:nvGrpSpPr>
          <p:cNvPr id="2" name="Group 1">
            <a:extLst>
              <a:ext uri="{FF2B5EF4-FFF2-40B4-BE49-F238E27FC236}">
                <a16:creationId xmlns:a16="http://schemas.microsoft.com/office/drawing/2014/main" id="{7494F586-D92C-5FEE-7DDB-513CF8B55A6C}"/>
              </a:ext>
            </a:extLst>
          </p:cNvPr>
          <p:cNvGrpSpPr/>
          <p:nvPr/>
        </p:nvGrpSpPr>
        <p:grpSpPr>
          <a:xfrm>
            <a:off x="6281581" y="2737899"/>
            <a:ext cx="5791200" cy="2810834"/>
            <a:chOff x="4636707" y="4075973"/>
            <a:chExt cx="5494361" cy="2620024"/>
          </a:xfrm>
        </p:grpSpPr>
        <p:pic>
          <p:nvPicPr>
            <p:cNvPr id="22" name="Picture 21">
              <a:extLst>
                <a:ext uri="{FF2B5EF4-FFF2-40B4-BE49-F238E27FC236}">
                  <a16:creationId xmlns:a16="http://schemas.microsoft.com/office/drawing/2014/main" id="{ECFEF649-5B68-B515-D5F4-07966EC4F097}"/>
                </a:ext>
              </a:extLst>
            </p:cNvPr>
            <p:cNvPicPr>
              <a:picLocks noChangeAspect="1"/>
            </p:cNvPicPr>
            <p:nvPr/>
          </p:nvPicPr>
          <p:blipFill>
            <a:blip r:embed="rId6"/>
            <a:stretch>
              <a:fillRect/>
            </a:stretch>
          </p:blipFill>
          <p:spPr>
            <a:xfrm>
              <a:off x="4636707" y="4075973"/>
              <a:ext cx="5494361" cy="2620024"/>
            </a:xfrm>
            <a:prstGeom prst="rect">
              <a:avLst/>
            </a:prstGeom>
          </p:spPr>
        </p:pic>
        <p:pic>
          <p:nvPicPr>
            <p:cNvPr id="33" name="Picture 32">
              <a:extLst>
                <a:ext uri="{FF2B5EF4-FFF2-40B4-BE49-F238E27FC236}">
                  <a16:creationId xmlns:a16="http://schemas.microsoft.com/office/drawing/2014/main" id="{0A8C6E80-B8D3-FDB7-9052-22733A1D307F}"/>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492743" y="4557741"/>
              <a:ext cx="654195" cy="678664"/>
            </a:xfrm>
            <a:prstGeom prst="rect">
              <a:avLst/>
            </a:prstGeom>
          </p:spPr>
        </p:pic>
      </p:grpSp>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3" y="728887"/>
            <a:ext cx="10368785"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Make an Impact With Bob’s Red Mill </a:t>
            </a:r>
            <a:r>
              <a:rPr lang="en-US" sz="2800" b="1" dirty="0">
                <a:solidFill>
                  <a:srgbClr val="C91400"/>
                </a:solidFill>
                <a:latin typeface="Arial" panose="020B0604020202020204" pitchFamily="34" charset="0"/>
                <a:cs typeface="Arial" panose="020B0604020202020204" pitchFamily="34" charset="0"/>
              </a:rPr>
              <a:t>Branding Signage</a:t>
            </a:r>
            <a:endParaRPr lang="en-US" sz="2800" dirty="0">
              <a:solidFill>
                <a:srgbClr val="C9140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C352286-4466-6581-BF33-532898DD2C2A}"/>
              </a:ext>
            </a:extLst>
          </p:cNvPr>
          <p:cNvSpPr txBox="1"/>
          <p:nvPr/>
        </p:nvSpPr>
        <p:spPr>
          <a:xfrm>
            <a:off x="495013" y="1425463"/>
            <a:ext cx="5372892" cy="319703"/>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We do custom signage—contact your Bob’s Red Mill Sales Representative </a:t>
            </a:r>
          </a:p>
        </p:txBody>
      </p:sp>
    </p:spTree>
    <p:extLst>
      <p:ext uri="{BB962C8B-B14F-4D97-AF65-F5344CB8AC3E}">
        <p14:creationId xmlns:p14="http://schemas.microsoft.com/office/powerpoint/2010/main" val="4169721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3" y="728887"/>
            <a:ext cx="10368785"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Make an Impact With Bob’s Red Mill </a:t>
            </a:r>
            <a:r>
              <a:rPr lang="en-US" sz="2800" b="1" dirty="0">
                <a:solidFill>
                  <a:srgbClr val="C91400"/>
                </a:solidFill>
                <a:latin typeface="Arial" panose="020B0604020202020204" pitchFamily="34" charset="0"/>
                <a:cs typeface="Arial" panose="020B0604020202020204" pitchFamily="34" charset="0"/>
              </a:rPr>
              <a:t>Branding Signage</a:t>
            </a:r>
            <a:endParaRPr lang="en-US" sz="2800" dirty="0">
              <a:solidFill>
                <a:srgbClr val="C9140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C352286-4466-6581-BF33-532898DD2C2A}"/>
              </a:ext>
            </a:extLst>
          </p:cNvPr>
          <p:cNvSpPr txBox="1"/>
          <p:nvPr/>
        </p:nvSpPr>
        <p:spPr>
          <a:xfrm>
            <a:off x="495012" y="1425463"/>
            <a:ext cx="6141957" cy="319703"/>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For more information and to order, contact your Bob’s Red Mill Sales Representative</a:t>
            </a:r>
          </a:p>
        </p:txBody>
      </p:sp>
      <p:pic>
        <p:nvPicPr>
          <p:cNvPr id="17" name="Picture 16">
            <a:extLst>
              <a:ext uri="{FF2B5EF4-FFF2-40B4-BE49-F238E27FC236}">
                <a16:creationId xmlns:a16="http://schemas.microsoft.com/office/drawing/2014/main" id="{588B5619-AACA-44B3-234D-0D6B9B4BE4ED}"/>
              </a:ext>
            </a:extLst>
          </p:cNvPr>
          <p:cNvPicPr>
            <a:picLocks noChangeAspect="1"/>
          </p:cNvPicPr>
          <p:nvPr/>
        </p:nvPicPr>
        <p:blipFill>
          <a:blip r:embed="rId4"/>
          <a:stretch>
            <a:fillRect/>
          </a:stretch>
        </p:blipFill>
        <p:spPr>
          <a:xfrm>
            <a:off x="495012" y="1857966"/>
            <a:ext cx="5956438" cy="4729454"/>
          </a:xfrm>
          <a:prstGeom prst="rect">
            <a:avLst/>
          </a:prstGeom>
        </p:spPr>
      </p:pic>
      <p:pic>
        <p:nvPicPr>
          <p:cNvPr id="18" name="Picture 17">
            <a:extLst>
              <a:ext uri="{FF2B5EF4-FFF2-40B4-BE49-F238E27FC236}">
                <a16:creationId xmlns:a16="http://schemas.microsoft.com/office/drawing/2014/main" id="{06DF12A1-B8CC-45DD-40A5-51058054CD6C}"/>
              </a:ext>
            </a:extLst>
          </p:cNvPr>
          <p:cNvPicPr>
            <a:picLocks noChangeAspect="1"/>
          </p:cNvPicPr>
          <p:nvPr/>
        </p:nvPicPr>
        <p:blipFill>
          <a:blip r:embed="rId5"/>
          <a:stretch>
            <a:fillRect/>
          </a:stretch>
        </p:blipFill>
        <p:spPr>
          <a:xfrm>
            <a:off x="6647939" y="2794602"/>
            <a:ext cx="5186683" cy="2856181"/>
          </a:xfrm>
          <a:prstGeom prst="rect">
            <a:avLst/>
          </a:prstGeom>
        </p:spPr>
      </p:pic>
      <p:pic>
        <p:nvPicPr>
          <p:cNvPr id="10" name="Picture 9" descr="Calendar&#10;&#10;Description automatically generated">
            <a:extLst>
              <a:ext uri="{FF2B5EF4-FFF2-40B4-BE49-F238E27FC236}">
                <a16:creationId xmlns:a16="http://schemas.microsoft.com/office/drawing/2014/main" id="{D6694375-3351-5807-64F3-02DAF7D4E817}"/>
              </a:ext>
            </a:extLst>
          </p:cNvPr>
          <p:cNvPicPr>
            <a:picLocks noChangeAspect="1"/>
          </p:cNvPicPr>
          <p:nvPr/>
        </p:nvPicPr>
        <p:blipFill>
          <a:blip r:embed="rId6"/>
          <a:stretch>
            <a:fillRect/>
          </a:stretch>
        </p:blipFill>
        <p:spPr>
          <a:xfrm>
            <a:off x="2329192" y="1664938"/>
            <a:ext cx="2239630" cy="2856182"/>
          </a:xfrm>
          <a:prstGeom prst="rect">
            <a:avLst/>
          </a:prstGeom>
        </p:spPr>
      </p:pic>
      <p:pic>
        <p:nvPicPr>
          <p:cNvPr id="13" name="Picture 12" descr="Calendar&#10;&#10;Description automatically generated">
            <a:extLst>
              <a:ext uri="{FF2B5EF4-FFF2-40B4-BE49-F238E27FC236}">
                <a16:creationId xmlns:a16="http://schemas.microsoft.com/office/drawing/2014/main" id="{99C4269E-7CD8-78FB-B321-26B32F61EB71}"/>
              </a:ext>
            </a:extLst>
          </p:cNvPr>
          <p:cNvPicPr>
            <a:picLocks noChangeAspect="1"/>
          </p:cNvPicPr>
          <p:nvPr/>
        </p:nvPicPr>
        <p:blipFill>
          <a:blip r:embed="rId7"/>
          <a:stretch>
            <a:fillRect/>
          </a:stretch>
        </p:blipFill>
        <p:spPr>
          <a:xfrm>
            <a:off x="4127448" y="1664938"/>
            <a:ext cx="2194211" cy="2856182"/>
          </a:xfrm>
          <a:prstGeom prst="rect">
            <a:avLst/>
          </a:prstGeom>
        </p:spPr>
      </p:pic>
      <p:pic>
        <p:nvPicPr>
          <p:cNvPr id="19" name="Picture 18" descr="Text, calendar&#10;&#10;Description automatically generated">
            <a:extLst>
              <a:ext uri="{FF2B5EF4-FFF2-40B4-BE49-F238E27FC236}">
                <a16:creationId xmlns:a16="http://schemas.microsoft.com/office/drawing/2014/main" id="{B2D32D42-0349-F115-8442-B3D1F995F56D}"/>
              </a:ext>
            </a:extLst>
          </p:cNvPr>
          <p:cNvPicPr>
            <a:picLocks noChangeAspect="1"/>
          </p:cNvPicPr>
          <p:nvPr/>
        </p:nvPicPr>
        <p:blipFill>
          <a:blip r:embed="rId8"/>
          <a:stretch>
            <a:fillRect/>
          </a:stretch>
        </p:blipFill>
        <p:spPr>
          <a:xfrm>
            <a:off x="495012" y="1664938"/>
            <a:ext cx="2344095" cy="2856182"/>
          </a:xfrm>
          <a:prstGeom prst="rect">
            <a:avLst/>
          </a:prstGeom>
        </p:spPr>
      </p:pic>
    </p:spTree>
    <p:extLst>
      <p:ext uri="{BB962C8B-B14F-4D97-AF65-F5344CB8AC3E}">
        <p14:creationId xmlns:p14="http://schemas.microsoft.com/office/powerpoint/2010/main" val="1279841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E27B21FA-2008-F5A4-8F05-A0E046FD6A00}"/>
              </a:ext>
            </a:extLst>
          </p:cNvPr>
          <p:cNvPicPr>
            <a:picLocks noChangeAspect="1"/>
          </p:cNvPicPr>
          <p:nvPr/>
        </p:nvPicPr>
        <p:blipFill rotWithShape="1">
          <a:blip r:embed="rId3"/>
          <a:srcRect t="5169"/>
          <a:stretch/>
        </p:blipFill>
        <p:spPr>
          <a:xfrm>
            <a:off x="5339017" y="2509193"/>
            <a:ext cx="3850604" cy="3386312"/>
          </a:xfrm>
          <a:prstGeom prst="rect">
            <a:avLst/>
          </a:prstGeom>
        </p:spPr>
      </p:pic>
      <p:grpSp>
        <p:nvGrpSpPr>
          <p:cNvPr id="20" name="Group 19">
            <a:extLst>
              <a:ext uri="{FF2B5EF4-FFF2-40B4-BE49-F238E27FC236}">
                <a16:creationId xmlns:a16="http://schemas.microsoft.com/office/drawing/2014/main" id="{700CF07B-558F-EF9A-2DDD-0525F253EAFC}"/>
              </a:ext>
            </a:extLst>
          </p:cNvPr>
          <p:cNvGrpSpPr/>
          <p:nvPr/>
        </p:nvGrpSpPr>
        <p:grpSpPr>
          <a:xfrm>
            <a:off x="1584219" y="2356267"/>
            <a:ext cx="1636857" cy="4307345"/>
            <a:chOff x="553168" y="1936008"/>
            <a:chExt cx="1705841" cy="4488873"/>
          </a:xfrm>
        </p:grpSpPr>
        <p:pic>
          <p:nvPicPr>
            <p:cNvPr id="21" name="Picture 20">
              <a:extLst>
                <a:ext uri="{FF2B5EF4-FFF2-40B4-BE49-F238E27FC236}">
                  <a16:creationId xmlns:a16="http://schemas.microsoft.com/office/drawing/2014/main" id="{B165F0CE-D8F8-C2C3-9D80-50BF7B124993}"/>
                </a:ext>
              </a:extLst>
            </p:cNvPr>
            <p:cNvPicPr>
              <a:picLocks noChangeAspect="1"/>
            </p:cNvPicPr>
            <p:nvPr/>
          </p:nvPicPr>
          <p:blipFill>
            <a:blip r:embed="rId4"/>
            <a:stretch>
              <a:fillRect/>
            </a:stretch>
          </p:blipFill>
          <p:spPr>
            <a:xfrm>
              <a:off x="553168" y="1936008"/>
              <a:ext cx="1705841" cy="2926773"/>
            </a:xfrm>
            <a:prstGeom prst="rect">
              <a:avLst/>
            </a:prstGeom>
          </p:spPr>
        </p:pic>
        <p:pic>
          <p:nvPicPr>
            <p:cNvPr id="23" name="Picture 22">
              <a:extLst>
                <a:ext uri="{FF2B5EF4-FFF2-40B4-BE49-F238E27FC236}">
                  <a16:creationId xmlns:a16="http://schemas.microsoft.com/office/drawing/2014/main" id="{55BB6850-D88F-EA85-ED28-B681DDEA8C47}"/>
                </a:ext>
              </a:extLst>
            </p:cNvPr>
            <p:cNvPicPr>
              <a:picLocks noChangeAspect="1"/>
            </p:cNvPicPr>
            <p:nvPr/>
          </p:nvPicPr>
          <p:blipFill>
            <a:blip r:embed="rId5"/>
            <a:stretch>
              <a:fillRect/>
            </a:stretch>
          </p:blipFill>
          <p:spPr>
            <a:xfrm>
              <a:off x="601659" y="4862781"/>
              <a:ext cx="1657350" cy="1562100"/>
            </a:xfrm>
            <a:prstGeom prst="rect">
              <a:avLst/>
            </a:prstGeom>
          </p:spPr>
        </p:pic>
      </p:grpSp>
      <p:pic>
        <p:nvPicPr>
          <p:cNvPr id="24" name="Picture 23">
            <a:extLst>
              <a:ext uri="{FF2B5EF4-FFF2-40B4-BE49-F238E27FC236}">
                <a16:creationId xmlns:a16="http://schemas.microsoft.com/office/drawing/2014/main" id="{6FF5BA82-4B62-73E4-5BAF-6004622CF0FD}"/>
              </a:ext>
            </a:extLst>
          </p:cNvPr>
          <p:cNvPicPr>
            <a:picLocks noChangeAspect="1"/>
          </p:cNvPicPr>
          <p:nvPr/>
        </p:nvPicPr>
        <p:blipFill>
          <a:blip r:embed="rId6"/>
          <a:stretch>
            <a:fillRect/>
          </a:stretch>
        </p:blipFill>
        <p:spPr>
          <a:xfrm>
            <a:off x="4969583" y="5886031"/>
            <a:ext cx="4589477" cy="626914"/>
          </a:xfrm>
          <a:prstGeom prst="rect">
            <a:avLst/>
          </a:prstGeom>
        </p:spPr>
      </p:pic>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3" y="728887"/>
            <a:ext cx="10368785"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Make an Impact With Bob’s Red Mill </a:t>
            </a:r>
            <a:r>
              <a:rPr lang="en-US" sz="2800" b="1" dirty="0">
                <a:solidFill>
                  <a:srgbClr val="C91400"/>
                </a:solidFill>
                <a:latin typeface="Arial" panose="020B0604020202020204" pitchFamily="34" charset="0"/>
                <a:cs typeface="Arial" panose="020B0604020202020204" pitchFamily="34" charset="0"/>
              </a:rPr>
              <a:t>Branding Signage</a:t>
            </a:r>
            <a:endParaRPr lang="en-US" sz="2800" dirty="0">
              <a:solidFill>
                <a:srgbClr val="C91400"/>
              </a:solidFill>
              <a:latin typeface="Arial" panose="020B0604020202020204" pitchFamily="34" charset="0"/>
              <a:cs typeface="Arial" panose="020B0604020202020204" pitchFamily="34" charset="0"/>
            </a:endParaRPr>
          </a:p>
        </p:txBody>
      </p:sp>
      <p:pic>
        <p:nvPicPr>
          <p:cNvPr id="25" name="Picture 24">
            <a:extLst>
              <a:ext uri="{FF2B5EF4-FFF2-40B4-BE49-F238E27FC236}">
                <a16:creationId xmlns:a16="http://schemas.microsoft.com/office/drawing/2014/main" id="{5849A5BC-96DD-E11B-8F7B-6FE7EAC02B9E}"/>
              </a:ext>
            </a:extLst>
          </p:cNvPr>
          <p:cNvPicPr>
            <a:picLocks noChangeAspect="1"/>
          </p:cNvPicPr>
          <p:nvPr/>
        </p:nvPicPr>
        <p:blipFill rotWithShape="1">
          <a:blip r:embed="rId8"/>
          <a:srcRect t="15030" b="7835"/>
          <a:stretch/>
        </p:blipFill>
        <p:spPr>
          <a:xfrm>
            <a:off x="4345382" y="1552843"/>
            <a:ext cx="5834131" cy="803424"/>
          </a:xfrm>
          <a:prstGeom prst="rect">
            <a:avLst/>
          </a:prstGeom>
        </p:spPr>
      </p:pic>
    </p:spTree>
    <p:extLst>
      <p:ext uri="{BB962C8B-B14F-4D97-AF65-F5344CB8AC3E}">
        <p14:creationId xmlns:p14="http://schemas.microsoft.com/office/powerpoint/2010/main" val="41733259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3" y="728887"/>
            <a:ext cx="10368785"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Make an Impact With Bob’s Red Mill </a:t>
            </a:r>
            <a:r>
              <a:rPr lang="en-US" sz="2800" b="1" dirty="0">
                <a:solidFill>
                  <a:srgbClr val="C91400"/>
                </a:solidFill>
                <a:latin typeface="Arial" panose="020B0604020202020204" pitchFamily="34" charset="0"/>
                <a:cs typeface="Arial" panose="020B0604020202020204" pitchFamily="34" charset="0"/>
              </a:rPr>
              <a:t>Branding Signage</a:t>
            </a:r>
            <a:endParaRPr lang="en-US" sz="2800" dirty="0">
              <a:solidFill>
                <a:srgbClr val="C91400"/>
              </a:solidFill>
              <a:latin typeface="Arial" panose="020B0604020202020204" pitchFamily="34" charset="0"/>
              <a:cs typeface="Arial" panose="020B0604020202020204" pitchFamily="34" charset="0"/>
            </a:endParaRPr>
          </a:p>
        </p:txBody>
      </p:sp>
      <p:pic>
        <p:nvPicPr>
          <p:cNvPr id="25" name="Picture 24">
            <a:extLst>
              <a:ext uri="{FF2B5EF4-FFF2-40B4-BE49-F238E27FC236}">
                <a16:creationId xmlns:a16="http://schemas.microsoft.com/office/drawing/2014/main" id="{5849A5BC-96DD-E11B-8F7B-6FE7EAC02B9E}"/>
              </a:ext>
            </a:extLst>
          </p:cNvPr>
          <p:cNvPicPr>
            <a:picLocks noChangeAspect="1"/>
          </p:cNvPicPr>
          <p:nvPr/>
        </p:nvPicPr>
        <p:blipFill rotWithShape="1">
          <a:blip r:embed="rId4"/>
          <a:srcRect t="15030" b="7835"/>
          <a:stretch/>
        </p:blipFill>
        <p:spPr>
          <a:xfrm>
            <a:off x="1750332" y="1552843"/>
            <a:ext cx="5834131" cy="803424"/>
          </a:xfrm>
          <a:prstGeom prst="rect">
            <a:avLst/>
          </a:prstGeom>
        </p:spPr>
      </p:pic>
      <p:grpSp>
        <p:nvGrpSpPr>
          <p:cNvPr id="12" name="Group 11">
            <a:extLst>
              <a:ext uri="{FF2B5EF4-FFF2-40B4-BE49-F238E27FC236}">
                <a16:creationId xmlns:a16="http://schemas.microsoft.com/office/drawing/2014/main" id="{8D3168EF-EB2F-4B1C-1FF3-0C0CF3002C6B}"/>
              </a:ext>
            </a:extLst>
          </p:cNvPr>
          <p:cNvGrpSpPr/>
          <p:nvPr/>
        </p:nvGrpSpPr>
        <p:grpSpPr>
          <a:xfrm>
            <a:off x="2982972" y="2877720"/>
            <a:ext cx="3193494" cy="2885752"/>
            <a:chOff x="1747623" y="3598340"/>
            <a:chExt cx="3193494" cy="2885752"/>
          </a:xfrm>
        </p:grpSpPr>
        <p:pic>
          <p:nvPicPr>
            <p:cNvPr id="13" name="Picture 12">
              <a:extLst>
                <a:ext uri="{FF2B5EF4-FFF2-40B4-BE49-F238E27FC236}">
                  <a16:creationId xmlns:a16="http://schemas.microsoft.com/office/drawing/2014/main" id="{B83DA342-D965-1F53-956B-B0EC5E08946F}"/>
                </a:ext>
              </a:extLst>
            </p:cNvPr>
            <p:cNvPicPr>
              <a:picLocks noChangeAspect="1"/>
            </p:cNvPicPr>
            <p:nvPr/>
          </p:nvPicPr>
          <p:blipFill>
            <a:blip r:embed="rId5"/>
            <a:stretch>
              <a:fillRect/>
            </a:stretch>
          </p:blipFill>
          <p:spPr>
            <a:xfrm>
              <a:off x="1747623" y="3598340"/>
              <a:ext cx="2383039" cy="2225601"/>
            </a:xfrm>
            <a:prstGeom prst="rect">
              <a:avLst/>
            </a:prstGeom>
          </p:spPr>
        </p:pic>
        <p:pic>
          <p:nvPicPr>
            <p:cNvPr id="14" name="Picture 13">
              <a:extLst>
                <a:ext uri="{FF2B5EF4-FFF2-40B4-BE49-F238E27FC236}">
                  <a16:creationId xmlns:a16="http://schemas.microsoft.com/office/drawing/2014/main" id="{70FC97CA-45CB-F1C1-4A3E-218EF2F089D0}"/>
                </a:ext>
              </a:extLst>
            </p:cNvPr>
            <p:cNvPicPr>
              <a:picLocks noChangeAspect="1"/>
            </p:cNvPicPr>
            <p:nvPr/>
          </p:nvPicPr>
          <p:blipFill rotWithShape="1">
            <a:blip r:embed="rId6"/>
            <a:srcRect r="34238"/>
            <a:stretch/>
          </p:blipFill>
          <p:spPr>
            <a:xfrm>
              <a:off x="1922981" y="5857178"/>
              <a:ext cx="3018136" cy="626914"/>
            </a:xfrm>
            <a:prstGeom prst="rect">
              <a:avLst/>
            </a:prstGeom>
          </p:spPr>
        </p:pic>
      </p:grpSp>
      <p:pic>
        <p:nvPicPr>
          <p:cNvPr id="17" name="Picture 16">
            <a:extLst>
              <a:ext uri="{FF2B5EF4-FFF2-40B4-BE49-F238E27FC236}">
                <a16:creationId xmlns:a16="http://schemas.microsoft.com/office/drawing/2014/main" id="{FB2D7654-3F94-1306-06A8-AE4D0C35C7A1}"/>
              </a:ext>
            </a:extLst>
          </p:cNvPr>
          <p:cNvPicPr>
            <a:picLocks noChangeAspect="1"/>
          </p:cNvPicPr>
          <p:nvPr/>
        </p:nvPicPr>
        <p:blipFill>
          <a:blip r:embed="rId7"/>
          <a:stretch>
            <a:fillRect/>
          </a:stretch>
        </p:blipFill>
        <p:spPr>
          <a:xfrm>
            <a:off x="7071108" y="740901"/>
            <a:ext cx="2571908" cy="6234545"/>
          </a:xfrm>
          <a:prstGeom prst="rect">
            <a:avLst/>
          </a:prstGeom>
        </p:spPr>
      </p:pic>
    </p:spTree>
    <p:extLst>
      <p:ext uri="{BB962C8B-B14F-4D97-AF65-F5344CB8AC3E}">
        <p14:creationId xmlns:p14="http://schemas.microsoft.com/office/powerpoint/2010/main" val="749286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6172234"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Consumer </a:t>
            </a:r>
            <a:r>
              <a:rPr lang="en-US" sz="2800" b="1" dirty="0">
                <a:solidFill>
                  <a:srgbClr val="C91400"/>
                </a:solidFill>
                <a:latin typeface="Arial" panose="020B0604020202020204" pitchFamily="34" charset="0"/>
                <a:cs typeface="Arial" panose="020B0604020202020204" pitchFamily="34" charset="0"/>
              </a:rPr>
              <a:t>Marketing</a:t>
            </a:r>
            <a:endParaRPr lang="en-US" sz="2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C352286-4466-6581-BF33-532898DD2C2A}"/>
              </a:ext>
            </a:extLst>
          </p:cNvPr>
          <p:cNvSpPr txBox="1"/>
          <p:nvPr/>
        </p:nvSpPr>
        <p:spPr>
          <a:xfrm>
            <a:off x="495012" y="1425463"/>
            <a:ext cx="5415281" cy="576248"/>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br>
              <a:rPr lang="en-US" sz="1200" dirty="0"/>
            </a:br>
            <a:r>
              <a:rPr lang="en-US" sz="1200" dirty="0"/>
              <a:t> </a:t>
            </a:r>
          </a:p>
        </p:txBody>
      </p:sp>
      <p:pic>
        <p:nvPicPr>
          <p:cNvPr id="17" name="Picture 16" descr="Graphical user interface, text, application, chat or text message&#10;&#10;Description automatically generated">
            <a:extLst>
              <a:ext uri="{FF2B5EF4-FFF2-40B4-BE49-F238E27FC236}">
                <a16:creationId xmlns:a16="http://schemas.microsoft.com/office/drawing/2014/main" id="{B0ED703D-D9D2-2541-0ED8-D6FFDA745E6C}"/>
              </a:ext>
            </a:extLst>
          </p:cNvPr>
          <p:cNvPicPr>
            <a:picLocks noChangeAspect="1"/>
          </p:cNvPicPr>
          <p:nvPr/>
        </p:nvPicPr>
        <p:blipFill>
          <a:blip r:embed="rId4"/>
          <a:stretch>
            <a:fillRect/>
          </a:stretch>
        </p:blipFill>
        <p:spPr>
          <a:xfrm>
            <a:off x="2512890" y="3809548"/>
            <a:ext cx="1415023" cy="2781063"/>
          </a:xfrm>
          <a:prstGeom prst="rect">
            <a:avLst/>
          </a:prstGeom>
        </p:spPr>
      </p:pic>
      <p:pic>
        <p:nvPicPr>
          <p:cNvPr id="18" name="Picture 17" descr="Text&#10;&#10;Description automatically generated with medium confidence">
            <a:extLst>
              <a:ext uri="{FF2B5EF4-FFF2-40B4-BE49-F238E27FC236}">
                <a16:creationId xmlns:a16="http://schemas.microsoft.com/office/drawing/2014/main" id="{410E0C1F-F49D-818B-E149-6B3A21EBF661}"/>
              </a:ext>
            </a:extLst>
          </p:cNvPr>
          <p:cNvPicPr>
            <a:picLocks noChangeAspect="1"/>
          </p:cNvPicPr>
          <p:nvPr/>
        </p:nvPicPr>
        <p:blipFill>
          <a:blip r:embed="rId5"/>
          <a:stretch>
            <a:fillRect/>
          </a:stretch>
        </p:blipFill>
        <p:spPr>
          <a:xfrm>
            <a:off x="4012083" y="3795967"/>
            <a:ext cx="1229130" cy="2781063"/>
          </a:xfrm>
          <a:prstGeom prst="rect">
            <a:avLst/>
          </a:prstGeom>
        </p:spPr>
      </p:pic>
      <p:pic>
        <p:nvPicPr>
          <p:cNvPr id="19" name="Picture 18" descr="Text&#10;&#10;Description automatically generated">
            <a:extLst>
              <a:ext uri="{FF2B5EF4-FFF2-40B4-BE49-F238E27FC236}">
                <a16:creationId xmlns:a16="http://schemas.microsoft.com/office/drawing/2014/main" id="{BF041DFB-CA32-93B0-52E5-9B41278CA24F}"/>
              </a:ext>
            </a:extLst>
          </p:cNvPr>
          <p:cNvPicPr>
            <a:picLocks noChangeAspect="1"/>
          </p:cNvPicPr>
          <p:nvPr/>
        </p:nvPicPr>
        <p:blipFill>
          <a:blip r:embed="rId6"/>
          <a:stretch>
            <a:fillRect/>
          </a:stretch>
        </p:blipFill>
        <p:spPr>
          <a:xfrm>
            <a:off x="5325382" y="3795966"/>
            <a:ext cx="1127018" cy="2785543"/>
          </a:xfrm>
          <a:prstGeom prst="rect">
            <a:avLst/>
          </a:prstGeom>
        </p:spPr>
      </p:pic>
      <p:pic>
        <p:nvPicPr>
          <p:cNvPr id="21" name="Picture 20">
            <a:extLst>
              <a:ext uri="{FF2B5EF4-FFF2-40B4-BE49-F238E27FC236}">
                <a16:creationId xmlns:a16="http://schemas.microsoft.com/office/drawing/2014/main" id="{ECDD084D-8AD3-C1AF-6FF2-858E85EC8A3B}"/>
              </a:ext>
            </a:extLst>
          </p:cNvPr>
          <p:cNvPicPr>
            <a:picLocks noChangeAspect="1"/>
          </p:cNvPicPr>
          <p:nvPr/>
        </p:nvPicPr>
        <p:blipFill rotWithShape="1">
          <a:blip r:embed="rId7"/>
          <a:srcRect t="2233"/>
          <a:stretch/>
        </p:blipFill>
        <p:spPr>
          <a:xfrm>
            <a:off x="2512890" y="1461799"/>
            <a:ext cx="6794806" cy="2229143"/>
          </a:xfrm>
          <a:prstGeom prst="rect">
            <a:avLst/>
          </a:prstGeom>
        </p:spPr>
      </p:pic>
      <p:pic>
        <p:nvPicPr>
          <p:cNvPr id="2" name="Picture 1">
            <a:extLst>
              <a:ext uri="{FF2B5EF4-FFF2-40B4-BE49-F238E27FC236}">
                <a16:creationId xmlns:a16="http://schemas.microsoft.com/office/drawing/2014/main" id="{369E8391-475E-F441-D687-2352B881F8E3}"/>
              </a:ext>
            </a:extLst>
          </p:cNvPr>
          <p:cNvPicPr>
            <a:picLocks noChangeAspect="1"/>
          </p:cNvPicPr>
          <p:nvPr/>
        </p:nvPicPr>
        <p:blipFill>
          <a:blip r:embed="rId8"/>
          <a:stretch>
            <a:fillRect/>
          </a:stretch>
        </p:blipFill>
        <p:spPr>
          <a:xfrm>
            <a:off x="5616053" y="3606166"/>
            <a:ext cx="4616437" cy="2730850"/>
          </a:xfrm>
          <a:prstGeom prst="rect">
            <a:avLst/>
          </a:prstGeom>
        </p:spPr>
      </p:pic>
    </p:spTree>
    <p:extLst>
      <p:ext uri="{BB962C8B-B14F-4D97-AF65-F5344CB8AC3E}">
        <p14:creationId xmlns:p14="http://schemas.microsoft.com/office/powerpoint/2010/main" val="968140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2" y="735855"/>
            <a:ext cx="6172234"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Social </a:t>
            </a:r>
            <a:r>
              <a:rPr lang="en-US" sz="2800" b="1" dirty="0">
                <a:solidFill>
                  <a:srgbClr val="C91400"/>
                </a:solidFill>
                <a:latin typeface="Arial" panose="020B0604020202020204" pitchFamily="34" charset="0"/>
                <a:cs typeface="Arial" panose="020B0604020202020204" pitchFamily="34" charset="0"/>
              </a:rPr>
              <a:t>Media</a:t>
            </a:r>
            <a:endParaRPr lang="en-US" sz="2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C352286-4466-6581-BF33-532898DD2C2A}"/>
              </a:ext>
            </a:extLst>
          </p:cNvPr>
          <p:cNvSpPr txBox="1"/>
          <p:nvPr/>
        </p:nvSpPr>
        <p:spPr>
          <a:xfrm>
            <a:off x="495012" y="1425463"/>
            <a:ext cx="5415281" cy="330668"/>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dirty="0"/>
              <a:t>1,257,211 followers (and growing!)</a:t>
            </a:r>
            <a:endParaRPr lang="en-US" sz="1200" dirty="0"/>
          </a:p>
        </p:txBody>
      </p:sp>
      <p:grpSp>
        <p:nvGrpSpPr>
          <p:cNvPr id="6" name="Group 5">
            <a:extLst>
              <a:ext uri="{FF2B5EF4-FFF2-40B4-BE49-F238E27FC236}">
                <a16:creationId xmlns:a16="http://schemas.microsoft.com/office/drawing/2014/main" id="{5C54B666-44E6-0D2B-1B8E-7702BB69FD2A}"/>
              </a:ext>
            </a:extLst>
          </p:cNvPr>
          <p:cNvGrpSpPr/>
          <p:nvPr/>
        </p:nvGrpSpPr>
        <p:grpSpPr>
          <a:xfrm>
            <a:off x="-246364" y="1709250"/>
            <a:ext cx="5027635" cy="5027635"/>
            <a:chOff x="-1207470" y="1362134"/>
            <a:chExt cx="4921914" cy="4921914"/>
          </a:xfrm>
        </p:grpSpPr>
        <p:pic>
          <p:nvPicPr>
            <p:cNvPr id="7" name="Picture 6" descr="Icon&#10;&#10;Description automatically generated">
              <a:extLst>
                <a:ext uri="{FF2B5EF4-FFF2-40B4-BE49-F238E27FC236}">
                  <a16:creationId xmlns:a16="http://schemas.microsoft.com/office/drawing/2014/main" id="{16591625-CD27-B31A-05B4-83685586F0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7470" y="1362134"/>
              <a:ext cx="4921914" cy="4921914"/>
            </a:xfrm>
            <a:prstGeom prst="rect">
              <a:avLst/>
            </a:prstGeom>
          </p:spPr>
        </p:pic>
        <p:pic>
          <p:nvPicPr>
            <p:cNvPr id="8" name="Picture 7" descr="A picture containing text, food&#10;&#10;Description automatically generated">
              <a:extLst>
                <a:ext uri="{FF2B5EF4-FFF2-40B4-BE49-F238E27FC236}">
                  <a16:creationId xmlns:a16="http://schemas.microsoft.com/office/drawing/2014/main" id="{FD712345-6A25-66DF-F7CD-4D1267B90C05}"/>
                </a:ext>
              </a:extLst>
            </p:cNvPr>
            <p:cNvPicPr>
              <a:picLocks noChangeAspect="1"/>
            </p:cNvPicPr>
            <p:nvPr/>
          </p:nvPicPr>
          <p:blipFill>
            <a:blip r:embed="rId5"/>
            <a:stretch>
              <a:fillRect/>
            </a:stretch>
          </p:blipFill>
          <p:spPr>
            <a:xfrm>
              <a:off x="336268" y="2083136"/>
              <a:ext cx="1844228" cy="3273505"/>
            </a:xfrm>
            <a:prstGeom prst="rect">
              <a:avLst/>
            </a:prstGeom>
          </p:spPr>
        </p:pic>
      </p:grpSp>
      <p:pic>
        <p:nvPicPr>
          <p:cNvPr id="10" name="Picture 9" descr="A table full of food&#10;&#10;Description automatically generated with low confidence">
            <a:extLst>
              <a:ext uri="{FF2B5EF4-FFF2-40B4-BE49-F238E27FC236}">
                <a16:creationId xmlns:a16="http://schemas.microsoft.com/office/drawing/2014/main" id="{07BD6F21-4DAA-AA9C-AC4B-AC294F3E9C2E}"/>
              </a:ext>
            </a:extLst>
          </p:cNvPr>
          <p:cNvPicPr>
            <a:picLocks noChangeAspect="1"/>
          </p:cNvPicPr>
          <p:nvPr/>
        </p:nvPicPr>
        <p:blipFill>
          <a:blip r:embed="rId6"/>
          <a:stretch>
            <a:fillRect/>
          </a:stretch>
        </p:blipFill>
        <p:spPr>
          <a:xfrm>
            <a:off x="6873742" y="1326339"/>
            <a:ext cx="1464013" cy="2531633"/>
          </a:xfrm>
          <a:prstGeom prst="rect">
            <a:avLst/>
          </a:prstGeom>
        </p:spPr>
      </p:pic>
      <p:pic>
        <p:nvPicPr>
          <p:cNvPr id="12" name="Picture 11" descr="A picture containing text, person, wall, indoor&#10;&#10;Description automatically generated">
            <a:extLst>
              <a:ext uri="{FF2B5EF4-FFF2-40B4-BE49-F238E27FC236}">
                <a16:creationId xmlns:a16="http://schemas.microsoft.com/office/drawing/2014/main" id="{8BCF9829-425D-385C-D462-B0A0EE3B77BB}"/>
              </a:ext>
            </a:extLst>
          </p:cNvPr>
          <p:cNvPicPr>
            <a:picLocks noChangeAspect="1"/>
          </p:cNvPicPr>
          <p:nvPr/>
        </p:nvPicPr>
        <p:blipFill>
          <a:blip r:embed="rId7"/>
          <a:stretch>
            <a:fillRect/>
          </a:stretch>
        </p:blipFill>
        <p:spPr>
          <a:xfrm>
            <a:off x="5345377" y="1326340"/>
            <a:ext cx="1406462" cy="2531632"/>
          </a:xfrm>
          <a:prstGeom prst="rect">
            <a:avLst/>
          </a:prstGeom>
        </p:spPr>
      </p:pic>
      <p:pic>
        <p:nvPicPr>
          <p:cNvPr id="13" name="Picture 12" descr="A collage of food&#10;&#10;Description automatically generated with medium confidence">
            <a:extLst>
              <a:ext uri="{FF2B5EF4-FFF2-40B4-BE49-F238E27FC236}">
                <a16:creationId xmlns:a16="http://schemas.microsoft.com/office/drawing/2014/main" id="{FE879EE7-6527-82F1-B3B1-FEA45EDD71D3}"/>
              </a:ext>
            </a:extLst>
          </p:cNvPr>
          <p:cNvPicPr>
            <a:picLocks noChangeAspect="1"/>
          </p:cNvPicPr>
          <p:nvPr/>
        </p:nvPicPr>
        <p:blipFill>
          <a:blip r:embed="rId8"/>
          <a:stretch>
            <a:fillRect/>
          </a:stretch>
        </p:blipFill>
        <p:spPr>
          <a:xfrm>
            <a:off x="8433112" y="1308418"/>
            <a:ext cx="1373675" cy="2549827"/>
          </a:xfrm>
          <a:prstGeom prst="rect">
            <a:avLst/>
          </a:prstGeom>
        </p:spPr>
      </p:pic>
      <p:pic>
        <p:nvPicPr>
          <p:cNvPr id="18" name="Picture 17" descr="A bowl of food&#10;&#10;Description automatically generated with medium confidence">
            <a:extLst>
              <a:ext uri="{FF2B5EF4-FFF2-40B4-BE49-F238E27FC236}">
                <a16:creationId xmlns:a16="http://schemas.microsoft.com/office/drawing/2014/main" id="{2FECBB13-1373-5197-2E5A-431F75FB5552}"/>
              </a:ext>
            </a:extLst>
          </p:cNvPr>
          <p:cNvPicPr>
            <a:picLocks noChangeAspect="1"/>
          </p:cNvPicPr>
          <p:nvPr/>
        </p:nvPicPr>
        <p:blipFill>
          <a:blip r:embed="rId9"/>
          <a:stretch>
            <a:fillRect/>
          </a:stretch>
        </p:blipFill>
        <p:spPr>
          <a:xfrm>
            <a:off x="6873742" y="3925352"/>
            <a:ext cx="1476785" cy="2531633"/>
          </a:xfrm>
          <a:prstGeom prst="rect">
            <a:avLst/>
          </a:prstGeom>
        </p:spPr>
      </p:pic>
      <p:pic>
        <p:nvPicPr>
          <p:cNvPr id="3" name="Picture 2" descr="A person sitting at a table with food and drinks&#10;&#10;Description automatically generated with medium confidence">
            <a:extLst>
              <a:ext uri="{FF2B5EF4-FFF2-40B4-BE49-F238E27FC236}">
                <a16:creationId xmlns:a16="http://schemas.microsoft.com/office/drawing/2014/main" id="{49940C55-67B7-6606-A5E5-7769F6824234}"/>
              </a:ext>
            </a:extLst>
          </p:cNvPr>
          <p:cNvPicPr>
            <a:picLocks noChangeAspect="1"/>
          </p:cNvPicPr>
          <p:nvPr/>
        </p:nvPicPr>
        <p:blipFill>
          <a:blip r:embed="rId10"/>
          <a:stretch>
            <a:fillRect/>
          </a:stretch>
        </p:blipFill>
        <p:spPr>
          <a:xfrm>
            <a:off x="3845420" y="3959918"/>
            <a:ext cx="1404599" cy="2497067"/>
          </a:xfrm>
          <a:prstGeom prst="rect">
            <a:avLst/>
          </a:prstGeom>
        </p:spPr>
      </p:pic>
      <p:pic>
        <p:nvPicPr>
          <p:cNvPr id="5" name="Picture 4" descr="A picture containing text, food, dish, snack food&#10;&#10;Description automatically generated">
            <a:extLst>
              <a:ext uri="{FF2B5EF4-FFF2-40B4-BE49-F238E27FC236}">
                <a16:creationId xmlns:a16="http://schemas.microsoft.com/office/drawing/2014/main" id="{1733E846-2CBF-BA89-87D0-1F1C24186376}"/>
              </a:ext>
            </a:extLst>
          </p:cNvPr>
          <p:cNvPicPr>
            <a:picLocks noChangeAspect="1"/>
          </p:cNvPicPr>
          <p:nvPr/>
        </p:nvPicPr>
        <p:blipFill>
          <a:blip r:embed="rId11"/>
          <a:stretch>
            <a:fillRect/>
          </a:stretch>
        </p:blipFill>
        <p:spPr>
          <a:xfrm>
            <a:off x="3801268" y="1326339"/>
            <a:ext cx="1475910" cy="2531633"/>
          </a:xfrm>
          <a:prstGeom prst="rect">
            <a:avLst/>
          </a:prstGeom>
        </p:spPr>
      </p:pic>
      <p:pic>
        <p:nvPicPr>
          <p:cNvPr id="17" name="Picture 16" descr="A picture containing plate, food, indoor, dessert&#10;&#10;Description automatically generated">
            <a:extLst>
              <a:ext uri="{FF2B5EF4-FFF2-40B4-BE49-F238E27FC236}">
                <a16:creationId xmlns:a16="http://schemas.microsoft.com/office/drawing/2014/main" id="{F5B38758-E1BF-3ADA-5064-6EA36EC75E43}"/>
              </a:ext>
            </a:extLst>
          </p:cNvPr>
          <p:cNvPicPr>
            <a:picLocks noChangeAspect="1"/>
          </p:cNvPicPr>
          <p:nvPr/>
        </p:nvPicPr>
        <p:blipFill>
          <a:blip r:embed="rId12"/>
          <a:stretch>
            <a:fillRect/>
          </a:stretch>
        </p:blipFill>
        <p:spPr>
          <a:xfrm>
            <a:off x="5345377" y="3959918"/>
            <a:ext cx="1433007" cy="2497067"/>
          </a:xfrm>
          <a:prstGeom prst="rect">
            <a:avLst/>
          </a:prstGeom>
        </p:spPr>
      </p:pic>
      <p:pic>
        <p:nvPicPr>
          <p:cNvPr id="20" name="Picture 19" descr="A picture containing graphical user interface&#10;&#10;Description automatically generated">
            <a:extLst>
              <a:ext uri="{FF2B5EF4-FFF2-40B4-BE49-F238E27FC236}">
                <a16:creationId xmlns:a16="http://schemas.microsoft.com/office/drawing/2014/main" id="{1DC6E642-70EA-8593-1B34-078CC66866C9}"/>
              </a:ext>
            </a:extLst>
          </p:cNvPr>
          <p:cNvPicPr>
            <a:picLocks noChangeAspect="1"/>
          </p:cNvPicPr>
          <p:nvPr/>
        </p:nvPicPr>
        <p:blipFill>
          <a:blip r:embed="rId13"/>
          <a:stretch>
            <a:fillRect/>
          </a:stretch>
        </p:blipFill>
        <p:spPr>
          <a:xfrm>
            <a:off x="8445885" y="3932084"/>
            <a:ext cx="3441315" cy="2552748"/>
          </a:xfrm>
          <a:prstGeom prst="rect">
            <a:avLst/>
          </a:prstGeom>
        </p:spPr>
      </p:pic>
      <p:pic>
        <p:nvPicPr>
          <p:cNvPr id="22" name="Picture 21" descr="A person holding a chocolate cake&#10;&#10;Description automatically generated with medium confidence">
            <a:extLst>
              <a:ext uri="{FF2B5EF4-FFF2-40B4-BE49-F238E27FC236}">
                <a16:creationId xmlns:a16="http://schemas.microsoft.com/office/drawing/2014/main" id="{8104BFE8-3451-339E-B658-0EC7E7968877}"/>
              </a:ext>
            </a:extLst>
          </p:cNvPr>
          <p:cNvPicPr>
            <a:picLocks noChangeAspect="1"/>
          </p:cNvPicPr>
          <p:nvPr/>
        </p:nvPicPr>
        <p:blipFill>
          <a:blip r:embed="rId14"/>
          <a:stretch>
            <a:fillRect/>
          </a:stretch>
        </p:blipFill>
        <p:spPr>
          <a:xfrm>
            <a:off x="9902143" y="1326338"/>
            <a:ext cx="1475909" cy="2536883"/>
          </a:xfrm>
          <a:prstGeom prst="rect">
            <a:avLst/>
          </a:prstGeom>
        </p:spPr>
      </p:pic>
    </p:spTree>
    <p:extLst>
      <p:ext uri="{BB962C8B-B14F-4D97-AF65-F5344CB8AC3E}">
        <p14:creationId xmlns:p14="http://schemas.microsoft.com/office/powerpoint/2010/main" val="4142326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7674030" cy="523220"/>
          </a:xfrm>
          <a:prstGeom prst="rect">
            <a:avLst/>
          </a:prstGeom>
          <a:noFill/>
        </p:spPr>
        <p:txBody>
          <a:bodyPr wrap="square" rtlCol="0">
            <a:spAutoFit/>
          </a:bodyPr>
          <a:lstStyle/>
          <a:p>
            <a:r>
              <a:rPr lang="en-US" sz="2800" b="1" dirty="0">
                <a:solidFill>
                  <a:srgbClr val="945200"/>
                </a:solidFill>
                <a:latin typeface="Arial" panose="020B0604020202020204" pitchFamily="34" charset="0"/>
                <a:cs typeface="Arial" panose="020B0604020202020204" pitchFamily="34" charset="0"/>
              </a:rPr>
              <a:t>Inspiring Joy With </a:t>
            </a:r>
            <a:r>
              <a:rPr lang="en-US" sz="2800" b="1" dirty="0">
                <a:solidFill>
                  <a:srgbClr val="C91400"/>
                </a:solidFill>
                <a:latin typeface="Arial" panose="020B0604020202020204" pitchFamily="34" charset="0"/>
                <a:cs typeface="Arial" panose="020B0604020202020204" pitchFamily="34" charset="0"/>
              </a:rPr>
              <a:t>Wholesome Foods</a:t>
            </a:r>
            <a:endParaRPr lang="en-US" sz="2800" dirty="0">
              <a:solidFill>
                <a:srgbClr val="C9140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C352286-4466-6581-BF33-532898DD2C2A}"/>
              </a:ext>
            </a:extLst>
          </p:cNvPr>
          <p:cNvSpPr txBox="1"/>
          <p:nvPr/>
        </p:nvSpPr>
        <p:spPr>
          <a:xfrm>
            <a:off x="495014" y="1425463"/>
            <a:ext cx="2726581" cy="2884508"/>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Bob Moore and his wife, Charlee, founded Bob’s Red Mill in 1978 with the mission of providing wholesome foods to folks around the world—while treating everyone with respect. Today, we’re proudly 100% employee owned!</a:t>
            </a:r>
            <a:br>
              <a:rPr lang="en-US" sz="1200" dirty="0"/>
            </a:br>
            <a:r>
              <a:rPr lang="en-US" sz="1200" dirty="0"/>
              <a:t> </a:t>
            </a:r>
            <a:br>
              <a:rPr lang="en-US" sz="1200" dirty="0"/>
            </a:br>
            <a:r>
              <a:rPr lang="en-US" sz="1200" dirty="0"/>
              <a:t>We asked our employee owners, what does working for Bob’s Red Mill mean to you?</a:t>
            </a:r>
          </a:p>
        </p:txBody>
      </p:sp>
      <p:pic>
        <p:nvPicPr>
          <p:cNvPr id="4" name="Picture 3" descr="A picture containing person, outdoor, holding&#10;&#10;Description automatically generated">
            <a:extLst>
              <a:ext uri="{FF2B5EF4-FFF2-40B4-BE49-F238E27FC236}">
                <a16:creationId xmlns:a16="http://schemas.microsoft.com/office/drawing/2014/main" id="{F2542E89-FB13-2562-2E67-2C3DD23325E7}"/>
              </a:ext>
            </a:extLst>
          </p:cNvPr>
          <p:cNvPicPr>
            <a:picLocks noChangeAspect="1"/>
          </p:cNvPicPr>
          <p:nvPr/>
        </p:nvPicPr>
        <p:blipFill>
          <a:blip r:embed="rId4"/>
          <a:stretch>
            <a:fillRect/>
          </a:stretch>
        </p:blipFill>
        <p:spPr>
          <a:xfrm>
            <a:off x="9412615" y="728887"/>
            <a:ext cx="2492946" cy="3218166"/>
          </a:xfrm>
          <a:prstGeom prst="rect">
            <a:avLst/>
          </a:prstGeom>
          <a:effectLst>
            <a:softEdge rad="317500"/>
          </a:effectLst>
        </p:spPr>
      </p:pic>
      <p:pic>
        <p:nvPicPr>
          <p:cNvPr id="6" name="Picture 5" descr="A person sitting at a table&#10;&#10;Description automatically generated with medium confidence">
            <a:extLst>
              <a:ext uri="{FF2B5EF4-FFF2-40B4-BE49-F238E27FC236}">
                <a16:creationId xmlns:a16="http://schemas.microsoft.com/office/drawing/2014/main" id="{84840CB9-8FB4-EAA8-D7AE-A2D8820D9926}"/>
              </a:ext>
            </a:extLst>
          </p:cNvPr>
          <p:cNvPicPr>
            <a:picLocks noChangeAspect="1"/>
          </p:cNvPicPr>
          <p:nvPr/>
        </p:nvPicPr>
        <p:blipFill>
          <a:blip r:embed="rId5"/>
          <a:stretch>
            <a:fillRect/>
          </a:stretch>
        </p:blipFill>
        <p:spPr>
          <a:xfrm>
            <a:off x="7150781" y="728887"/>
            <a:ext cx="2324100" cy="3122276"/>
          </a:xfrm>
          <a:prstGeom prst="rect">
            <a:avLst/>
          </a:prstGeom>
          <a:noFill/>
          <a:ln w="82550" cmpd="sng">
            <a:noFill/>
            <a:extLst>
              <a:ext uri="{C807C97D-BFC1-408E-A445-0C87EB9F89A2}">
                <ask:lineSketchStyleProps xmlns:ask="http://schemas.microsoft.com/office/drawing/2018/sketchyshapes">
                  <ask:type>
                    <ask:lineSketchNone/>
                  </ask:type>
                </ask:lineSketchStyleProps>
              </a:ext>
            </a:extLst>
          </a:ln>
          <a:effectLst>
            <a:softEdge rad="317500"/>
          </a:effectLst>
        </p:spPr>
      </p:pic>
      <p:sp>
        <p:nvSpPr>
          <p:cNvPr id="12" name="TextBox 11">
            <a:extLst>
              <a:ext uri="{FF2B5EF4-FFF2-40B4-BE49-F238E27FC236}">
                <a16:creationId xmlns:a16="http://schemas.microsoft.com/office/drawing/2014/main" id="{69A74B13-A27C-A18E-ED95-F21256CA25FF}"/>
              </a:ext>
            </a:extLst>
          </p:cNvPr>
          <p:cNvSpPr txBox="1"/>
          <p:nvPr/>
        </p:nvSpPr>
        <p:spPr>
          <a:xfrm>
            <a:off x="3365382" y="1425463"/>
            <a:ext cx="2726581" cy="3910429"/>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i="1" dirty="0"/>
              <a:t>It’s a great company to work for that truly cares about its employee owners, and that keeps growing throughout the years to become even more successful. With dedication and hard work, we can all be successful.</a:t>
            </a:r>
            <a:br>
              <a:rPr lang="en-US" sz="1200" dirty="0"/>
            </a:br>
            <a:r>
              <a:rPr lang="en-US" sz="1200" dirty="0"/>
              <a:t>~ Scott </a:t>
            </a:r>
            <a:r>
              <a:rPr lang="en-US" sz="1200" dirty="0" err="1"/>
              <a:t>Kiahd</a:t>
            </a:r>
            <a:r>
              <a:rPr lang="en-US" sz="1200" dirty="0"/>
              <a:t>, Maintenance</a:t>
            </a:r>
          </a:p>
          <a:p>
            <a:endParaRPr lang="en-US" sz="1200" dirty="0"/>
          </a:p>
          <a:p>
            <a:r>
              <a:rPr lang="en-US" sz="1200" i="1" dirty="0"/>
              <a:t>This company has given me many opportunities to advance and grow, and has supported me every step of the way, while securing my financial future. I’m very grateful and proud to be part of the Bob’s Red Mill family.</a:t>
            </a:r>
            <a:br>
              <a:rPr lang="en-US" sz="1200" dirty="0"/>
            </a:br>
            <a:r>
              <a:rPr lang="en-US" sz="1200" dirty="0"/>
              <a:t>~ Dawn Hughes, Human Resources</a:t>
            </a:r>
          </a:p>
        </p:txBody>
      </p:sp>
      <p:pic>
        <p:nvPicPr>
          <p:cNvPr id="2" name="Picture 1">
            <a:extLst>
              <a:ext uri="{FF2B5EF4-FFF2-40B4-BE49-F238E27FC236}">
                <a16:creationId xmlns:a16="http://schemas.microsoft.com/office/drawing/2014/main" id="{1E44B03A-278F-0214-734B-F5ACF5D89589}"/>
              </a:ext>
            </a:extLst>
          </p:cNvPr>
          <p:cNvPicPr>
            <a:picLocks noChangeAspect="1"/>
          </p:cNvPicPr>
          <p:nvPr/>
        </p:nvPicPr>
        <p:blipFill>
          <a:blip r:embed="rId6"/>
          <a:stretch>
            <a:fillRect/>
          </a:stretch>
        </p:blipFill>
        <p:spPr>
          <a:xfrm>
            <a:off x="7835211" y="3720293"/>
            <a:ext cx="3154809" cy="2827547"/>
          </a:xfrm>
          <a:prstGeom prst="rect">
            <a:avLst/>
          </a:prstGeom>
        </p:spPr>
      </p:pic>
      <p:pic>
        <p:nvPicPr>
          <p:cNvPr id="5" name="Picture 4">
            <a:extLst>
              <a:ext uri="{FF2B5EF4-FFF2-40B4-BE49-F238E27FC236}">
                <a16:creationId xmlns:a16="http://schemas.microsoft.com/office/drawing/2014/main" id="{D98913FA-F652-5C78-4938-0CE2AABC0177}"/>
              </a:ext>
            </a:extLst>
          </p:cNvPr>
          <p:cNvPicPr>
            <a:picLocks noChangeAspect="1"/>
          </p:cNvPicPr>
          <p:nvPr/>
        </p:nvPicPr>
        <p:blipFill>
          <a:blip r:embed="rId7"/>
          <a:srcRect/>
          <a:stretch/>
        </p:blipFill>
        <p:spPr>
          <a:xfrm>
            <a:off x="5990028" y="2799983"/>
            <a:ext cx="2160457" cy="3943040"/>
          </a:xfrm>
          <a:prstGeom prst="rect">
            <a:avLst/>
          </a:prstGeom>
          <a:effectLst>
            <a:softEdge rad="317500"/>
          </a:effectLst>
        </p:spPr>
      </p:pic>
    </p:spTree>
    <p:extLst>
      <p:ext uri="{BB962C8B-B14F-4D97-AF65-F5344CB8AC3E}">
        <p14:creationId xmlns:p14="http://schemas.microsoft.com/office/powerpoint/2010/main" val="2921440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picture containing sky, road, outdoor, way&#10;&#10;Description automatically generated">
            <a:extLst>
              <a:ext uri="{FF2B5EF4-FFF2-40B4-BE49-F238E27FC236}">
                <a16:creationId xmlns:a16="http://schemas.microsoft.com/office/drawing/2014/main" id="{EA7575BB-FFCE-A8A5-A8E4-3996374698A1}"/>
              </a:ext>
            </a:extLst>
          </p:cNvPr>
          <p:cNvPicPr>
            <a:picLocks noChangeAspect="1"/>
          </p:cNvPicPr>
          <p:nvPr/>
        </p:nvPicPr>
        <p:blipFill>
          <a:blip r:embed="rId3"/>
          <a:stretch>
            <a:fillRect/>
          </a:stretch>
        </p:blipFill>
        <p:spPr>
          <a:xfrm>
            <a:off x="4602279" y="525780"/>
            <a:ext cx="7789556" cy="5842169"/>
          </a:xfrm>
          <a:prstGeom prst="rect">
            <a:avLst/>
          </a:prstGeom>
          <a:effectLst>
            <a:softEdge rad="522789"/>
          </a:effectLst>
        </p:spPr>
      </p:pic>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6172234"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Infrastructure </a:t>
            </a:r>
            <a:r>
              <a:rPr lang="en-US" sz="2800" b="1" dirty="0">
                <a:solidFill>
                  <a:srgbClr val="C91400"/>
                </a:solidFill>
                <a:latin typeface="Arial" panose="020B0604020202020204" pitchFamily="34" charset="0"/>
                <a:cs typeface="Arial" panose="020B0604020202020204" pitchFamily="34" charset="0"/>
              </a:rPr>
              <a:t>Updates</a:t>
            </a:r>
            <a:endParaRPr lang="en-US" sz="2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C352286-4466-6581-BF33-532898DD2C2A}"/>
              </a:ext>
            </a:extLst>
          </p:cNvPr>
          <p:cNvSpPr txBox="1"/>
          <p:nvPr/>
        </p:nvSpPr>
        <p:spPr>
          <a:xfrm>
            <a:off x="495012" y="1425463"/>
            <a:ext cx="4391881" cy="3140988"/>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Since Q2 2020, we have:</a:t>
            </a:r>
            <a:br>
              <a:rPr lang="en-US" sz="1200" dirty="0"/>
            </a:br>
            <a:r>
              <a:rPr lang="en-US" sz="1200" dirty="0"/>
              <a:t>	</a:t>
            </a:r>
            <a:r>
              <a:rPr lang="en-US" sz="1200" dirty="0">
                <a:solidFill>
                  <a:srgbClr val="FF0000"/>
                </a:solidFill>
              </a:rPr>
              <a:t>• </a:t>
            </a:r>
            <a:r>
              <a:rPr lang="en-US" sz="1200" dirty="0"/>
              <a:t>Increased our conventional capacity by 100% and </a:t>
            </a:r>
          </a:p>
          <a:p>
            <a:r>
              <a:rPr lang="en-US" sz="1200" dirty="0"/>
              <a:t>             gluten free by 40%</a:t>
            </a:r>
            <a:br>
              <a:rPr lang="en-US" sz="1200" dirty="0"/>
            </a:br>
            <a:r>
              <a:rPr lang="en-US" sz="1200" dirty="0"/>
              <a:t>	</a:t>
            </a:r>
            <a:r>
              <a:rPr lang="en-US" sz="1200" dirty="0">
                <a:solidFill>
                  <a:srgbClr val="FF0000"/>
                </a:solidFill>
              </a:rPr>
              <a:t>• </a:t>
            </a:r>
            <a:r>
              <a:rPr lang="en-US" sz="1200" dirty="0"/>
              <a:t>Added 8 standup pouch packaging lines</a:t>
            </a:r>
            <a:br>
              <a:rPr lang="en-US" sz="1200" dirty="0"/>
            </a:br>
            <a:r>
              <a:rPr lang="en-US" sz="1200" dirty="0"/>
              <a:t>	</a:t>
            </a:r>
            <a:r>
              <a:rPr lang="en-US" sz="1200" dirty="0">
                <a:solidFill>
                  <a:srgbClr val="FF0000"/>
                </a:solidFill>
              </a:rPr>
              <a:t>• </a:t>
            </a:r>
            <a:r>
              <a:rPr lang="en-US" sz="1200" dirty="0"/>
              <a:t>Made efficiency improvements to 3 packaging lines</a:t>
            </a:r>
            <a:br>
              <a:rPr lang="en-US" sz="1200" dirty="0"/>
            </a:br>
            <a:r>
              <a:rPr lang="en-US" sz="1200" dirty="0"/>
              <a:t>	</a:t>
            </a:r>
            <a:r>
              <a:rPr lang="en-US" sz="1200" dirty="0">
                <a:solidFill>
                  <a:srgbClr val="FF0000"/>
                </a:solidFill>
              </a:rPr>
              <a:t>• </a:t>
            </a:r>
            <a:r>
              <a:rPr lang="en-US" sz="1200" dirty="0"/>
              <a:t>Consolidated our warehouse space into one larger </a:t>
            </a:r>
          </a:p>
          <a:p>
            <a:r>
              <a:rPr lang="en-US" sz="1200" dirty="0"/>
              <a:t>             404,000 square-foot warehouse right next door to our </a:t>
            </a:r>
          </a:p>
          <a:p>
            <a:r>
              <a:rPr lang="en-US" sz="1200" dirty="0"/>
              <a:t>             manufacturing plant, not only is it 164% larger than </a:t>
            </a:r>
          </a:p>
          <a:p>
            <a:r>
              <a:rPr lang="en-US" sz="1200" dirty="0"/>
              <a:t>             our old warehouse, but it offers 35% more pallet </a:t>
            </a:r>
          </a:p>
          <a:p>
            <a:r>
              <a:rPr lang="en-US" sz="1200" dirty="0"/>
              <a:t>             spaces This has enabled us to meet skyrocketing </a:t>
            </a:r>
          </a:p>
          <a:p>
            <a:r>
              <a:rPr lang="en-US" sz="1200" dirty="0"/>
              <a:t>             demand since the pandemic!</a:t>
            </a:r>
            <a:br>
              <a:rPr lang="en-US" sz="1200" dirty="0"/>
            </a:br>
            <a:r>
              <a:rPr lang="en-US" sz="1200" dirty="0"/>
              <a:t> </a:t>
            </a:r>
          </a:p>
        </p:txBody>
      </p:sp>
      <p:pic>
        <p:nvPicPr>
          <p:cNvPr id="5" name="Picture 4" descr="A picture containing indoor, ceiling, working, cart&#10;&#10;Description automatically generated">
            <a:extLst>
              <a:ext uri="{FF2B5EF4-FFF2-40B4-BE49-F238E27FC236}">
                <a16:creationId xmlns:a16="http://schemas.microsoft.com/office/drawing/2014/main" id="{CF2918C0-038E-74A6-B113-84494DFAB2FA}"/>
              </a:ext>
            </a:extLst>
          </p:cNvPr>
          <p:cNvPicPr>
            <a:picLocks noChangeAspect="1"/>
          </p:cNvPicPr>
          <p:nvPr/>
        </p:nvPicPr>
        <p:blipFill>
          <a:blip r:embed="rId5"/>
          <a:stretch>
            <a:fillRect/>
          </a:stretch>
        </p:blipFill>
        <p:spPr>
          <a:xfrm>
            <a:off x="1992302" y="4238940"/>
            <a:ext cx="3492077" cy="2619058"/>
          </a:xfrm>
          <a:prstGeom prst="rect">
            <a:avLst/>
          </a:prstGeom>
          <a:effectLst>
            <a:softEdge rad="317939"/>
          </a:effectLst>
        </p:spPr>
      </p:pic>
    </p:spTree>
    <p:extLst>
      <p:ext uri="{BB962C8B-B14F-4D97-AF65-F5344CB8AC3E}">
        <p14:creationId xmlns:p14="http://schemas.microsoft.com/office/powerpoint/2010/main" val="908841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6172234" cy="523220"/>
          </a:xfrm>
          <a:prstGeom prst="rect">
            <a:avLst/>
          </a:prstGeom>
          <a:noFill/>
        </p:spPr>
        <p:txBody>
          <a:bodyPr wrap="square" rtlCol="0">
            <a:spAutoFit/>
          </a:bodyPr>
          <a:lstStyle/>
          <a:p>
            <a:r>
              <a:rPr lang="en-US" sz="2800" b="1" dirty="0">
                <a:solidFill>
                  <a:srgbClr val="945200"/>
                </a:solidFill>
                <a:latin typeface="Arial" panose="020B0604020202020204" pitchFamily="34" charset="0"/>
                <a:cs typeface="Arial" panose="020B0604020202020204" pitchFamily="34" charset="0"/>
              </a:rPr>
              <a:t>Diversity, Equity &amp; </a:t>
            </a:r>
            <a:r>
              <a:rPr lang="en-US" sz="2800" b="1" dirty="0">
                <a:solidFill>
                  <a:srgbClr val="C91400"/>
                </a:solidFill>
                <a:latin typeface="Arial" panose="020B0604020202020204" pitchFamily="34" charset="0"/>
                <a:cs typeface="Arial" panose="020B0604020202020204" pitchFamily="34" charset="0"/>
              </a:rPr>
              <a:t>Inclusion</a:t>
            </a:r>
            <a:endParaRPr lang="en-US" sz="2800" dirty="0">
              <a:solidFill>
                <a:srgbClr val="C9140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C352286-4466-6581-BF33-532898DD2C2A}"/>
              </a:ext>
            </a:extLst>
          </p:cNvPr>
          <p:cNvSpPr txBox="1"/>
          <p:nvPr/>
        </p:nvSpPr>
        <p:spPr>
          <a:xfrm>
            <a:off x="495012" y="1425463"/>
            <a:ext cx="7104803" cy="576183"/>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Bob’s Red Mill is committed to fostering, cultivating and preserving a culture of diversity, equity and inclusion. To that end, we’re hired a DEI Specialist and are focusing on the following areas.</a:t>
            </a:r>
            <a:endParaRPr lang="en-US" sz="1000" dirty="0"/>
          </a:p>
        </p:txBody>
      </p:sp>
      <p:sp>
        <p:nvSpPr>
          <p:cNvPr id="6" name="TextBox 5">
            <a:extLst>
              <a:ext uri="{FF2B5EF4-FFF2-40B4-BE49-F238E27FC236}">
                <a16:creationId xmlns:a16="http://schemas.microsoft.com/office/drawing/2014/main" id="{5A50C42E-3487-0449-E4E4-24FF36DF3332}"/>
              </a:ext>
            </a:extLst>
          </p:cNvPr>
          <p:cNvSpPr txBox="1"/>
          <p:nvPr/>
        </p:nvSpPr>
        <p:spPr>
          <a:xfrm>
            <a:off x="1476026" y="2389601"/>
            <a:ext cx="1647053" cy="276999"/>
          </a:xfrm>
          <a:prstGeom prst="rect">
            <a:avLst/>
          </a:prstGeom>
          <a:solidFill>
            <a:srgbClr val="C91400"/>
          </a:solid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Recruiting &amp; Hiring</a:t>
            </a:r>
          </a:p>
        </p:txBody>
      </p:sp>
      <p:sp>
        <p:nvSpPr>
          <p:cNvPr id="7" name="TextBox 6">
            <a:extLst>
              <a:ext uri="{FF2B5EF4-FFF2-40B4-BE49-F238E27FC236}">
                <a16:creationId xmlns:a16="http://schemas.microsoft.com/office/drawing/2014/main" id="{68350B6A-3D17-FA77-A9C1-7CA115FC29A6}"/>
              </a:ext>
            </a:extLst>
          </p:cNvPr>
          <p:cNvSpPr txBox="1"/>
          <p:nvPr/>
        </p:nvSpPr>
        <p:spPr>
          <a:xfrm>
            <a:off x="1476026" y="2666600"/>
            <a:ext cx="2729355" cy="2884508"/>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We recognize the value of recruiting, selecting and promoting employees with different backgrounds, knowledge, experiences, perspectives and beliefs.</a:t>
            </a:r>
          </a:p>
          <a:p>
            <a:endParaRPr lang="en-US" sz="1200" dirty="0"/>
          </a:p>
          <a:p>
            <a:endParaRPr lang="en-US" sz="1200" dirty="0"/>
          </a:p>
          <a:p>
            <a:r>
              <a:rPr lang="en-US" sz="1200" dirty="0"/>
              <a:t>Our compensation review processes actively consider equity in setting or adjusting compensation and categorizing employee roles.</a:t>
            </a:r>
          </a:p>
        </p:txBody>
      </p:sp>
      <p:sp>
        <p:nvSpPr>
          <p:cNvPr id="8" name="TextBox 7">
            <a:extLst>
              <a:ext uri="{FF2B5EF4-FFF2-40B4-BE49-F238E27FC236}">
                <a16:creationId xmlns:a16="http://schemas.microsoft.com/office/drawing/2014/main" id="{AF59902F-B44B-8394-E7E2-BCB0D9411C29}"/>
              </a:ext>
            </a:extLst>
          </p:cNvPr>
          <p:cNvSpPr txBox="1"/>
          <p:nvPr/>
        </p:nvSpPr>
        <p:spPr>
          <a:xfrm>
            <a:off x="1476026" y="4201433"/>
            <a:ext cx="1316853" cy="276999"/>
          </a:xfrm>
          <a:prstGeom prst="rect">
            <a:avLst/>
          </a:prstGeom>
          <a:solidFill>
            <a:srgbClr val="C91400"/>
          </a:solid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Compensation</a:t>
            </a:r>
          </a:p>
        </p:txBody>
      </p:sp>
      <p:sp>
        <p:nvSpPr>
          <p:cNvPr id="10" name="TextBox 9">
            <a:extLst>
              <a:ext uri="{FF2B5EF4-FFF2-40B4-BE49-F238E27FC236}">
                <a16:creationId xmlns:a16="http://schemas.microsoft.com/office/drawing/2014/main" id="{D1C03520-7221-5BC1-DD31-F194680FFC98}"/>
              </a:ext>
            </a:extLst>
          </p:cNvPr>
          <p:cNvSpPr txBox="1"/>
          <p:nvPr/>
        </p:nvSpPr>
        <p:spPr>
          <a:xfrm>
            <a:off x="5171455" y="2666600"/>
            <a:ext cx="2288807" cy="3397469"/>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Whenever possible, career development opportunities for promotion and transfer are advertised to all employees to enable individuals to further develop their own career path with Bob’s Red Mill.</a:t>
            </a:r>
          </a:p>
          <a:p>
            <a:endParaRPr lang="en-US" sz="1200" dirty="0"/>
          </a:p>
          <a:p>
            <a:endParaRPr lang="en-US" sz="1200" dirty="0"/>
          </a:p>
          <a:p>
            <a:r>
              <a:rPr lang="en-US" sz="1200" dirty="0"/>
              <a:t>All employees are required </a:t>
            </a:r>
            <a:br>
              <a:rPr lang="en-US" sz="1200" dirty="0"/>
            </a:br>
            <a:r>
              <a:rPr lang="en-US" sz="1200" dirty="0"/>
              <a:t>to complete diversity and </a:t>
            </a:r>
            <a:br>
              <a:rPr lang="en-US" sz="1200" dirty="0"/>
            </a:br>
            <a:r>
              <a:rPr lang="en-US" sz="1200" dirty="0"/>
              <a:t>anti-discrimination training </a:t>
            </a:r>
            <a:br>
              <a:rPr lang="en-US" sz="1200" dirty="0"/>
            </a:br>
            <a:r>
              <a:rPr lang="en-US" sz="1200" dirty="0"/>
              <a:t>on an annual basis.</a:t>
            </a:r>
          </a:p>
        </p:txBody>
      </p:sp>
      <p:sp>
        <p:nvSpPr>
          <p:cNvPr id="12" name="TextBox 11">
            <a:extLst>
              <a:ext uri="{FF2B5EF4-FFF2-40B4-BE49-F238E27FC236}">
                <a16:creationId xmlns:a16="http://schemas.microsoft.com/office/drawing/2014/main" id="{C843DA07-D9B6-9B67-104C-800E128506FE}"/>
              </a:ext>
            </a:extLst>
          </p:cNvPr>
          <p:cNvSpPr txBox="1"/>
          <p:nvPr/>
        </p:nvSpPr>
        <p:spPr>
          <a:xfrm>
            <a:off x="8461363" y="2666600"/>
            <a:ext cx="2349476" cy="2884508"/>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Our policy is to maximize vendor opportunities with minority and women-owned business enterprises (MWBEs) as suppliers, contractors and subcontractors of goods and services.</a:t>
            </a:r>
          </a:p>
          <a:p>
            <a:endParaRPr lang="en-US" sz="1200" dirty="0"/>
          </a:p>
          <a:p>
            <a:endParaRPr lang="en-US" sz="1200" dirty="0"/>
          </a:p>
          <a:p>
            <a:r>
              <a:rPr lang="en-US" sz="1200" dirty="0"/>
              <a:t>Get more details at </a:t>
            </a:r>
            <a:r>
              <a:rPr lang="en-US" sz="1200" b="1" dirty="0" err="1">
                <a:solidFill>
                  <a:srgbClr val="C91400"/>
                </a:solidFill>
              </a:rPr>
              <a:t>bobsredmill.com</a:t>
            </a:r>
            <a:r>
              <a:rPr lang="en-US" sz="1200" b="1" dirty="0">
                <a:solidFill>
                  <a:srgbClr val="C91400"/>
                </a:solidFill>
              </a:rPr>
              <a:t>/</a:t>
            </a:r>
            <a:r>
              <a:rPr lang="en-US" sz="1200" b="1" dirty="0" err="1">
                <a:solidFill>
                  <a:srgbClr val="C91400"/>
                </a:solidFill>
              </a:rPr>
              <a:t>dei</a:t>
            </a:r>
            <a:r>
              <a:rPr lang="en-US" sz="1200" b="1" dirty="0">
                <a:solidFill>
                  <a:srgbClr val="C91400"/>
                </a:solidFill>
              </a:rPr>
              <a:t>-policy</a:t>
            </a:r>
          </a:p>
        </p:txBody>
      </p:sp>
      <p:sp>
        <p:nvSpPr>
          <p:cNvPr id="13" name="TextBox 12">
            <a:extLst>
              <a:ext uri="{FF2B5EF4-FFF2-40B4-BE49-F238E27FC236}">
                <a16:creationId xmlns:a16="http://schemas.microsoft.com/office/drawing/2014/main" id="{E09AEC57-9C22-57DA-F0A5-17AF55E17584}"/>
              </a:ext>
            </a:extLst>
          </p:cNvPr>
          <p:cNvSpPr txBox="1"/>
          <p:nvPr/>
        </p:nvSpPr>
        <p:spPr>
          <a:xfrm>
            <a:off x="5171454" y="2354833"/>
            <a:ext cx="1724413" cy="276999"/>
          </a:xfrm>
          <a:prstGeom prst="rect">
            <a:avLst/>
          </a:prstGeom>
          <a:solidFill>
            <a:srgbClr val="C91400"/>
          </a:solid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Career Development</a:t>
            </a:r>
          </a:p>
        </p:txBody>
      </p:sp>
      <p:sp>
        <p:nvSpPr>
          <p:cNvPr id="14" name="TextBox 13">
            <a:extLst>
              <a:ext uri="{FF2B5EF4-FFF2-40B4-BE49-F238E27FC236}">
                <a16:creationId xmlns:a16="http://schemas.microsoft.com/office/drawing/2014/main" id="{9870EA51-9471-2F10-C35E-668B894DE29C}"/>
              </a:ext>
            </a:extLst>
          </p:cNvPr>
          <p:cNvSpPr txBox="1"/>
          <p:nvPr/>
        </p:nvSpPr>
        <p:spPr>
          <a:xfrm>
            <a:off x="8426336" y="2389601"/>
            <a:ext cx="1575650" cy="276999"/>
          </a:xfrm>
          <a:prstGeom prst="rect">
            <a:avLst/>
          </a:prstGeom>
          <a:solidFill>
            <a:srgbClr val="C91400"/>
          </a:solid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Supplier Diversity</a:t>
            </a:r>
          </a:p>
        </p:txBody>
      </p:sp>
      <p:sp>
        <p:nvSpPr>
          <p:cNvPr id="17" name="TextBox 16">
            <a:extLst>
              <a:ext uri="{FF2B5EF4-FFF2-40B4-BE49-F238E27FC236}">
                <a16:creationId xmlns:a16="http://schemas.microsoft.com/office/drawing/2014/main" id="{D13B5458-8524-E705-7946-E7299B912DA1}"/>
              </a:ext>
            </a:extLst>
          </p:cNvPr>
          <p:cNvSpPr txBox="1"/>
          <p:nvPr/>
        </p:nvSpPr>
        <p:spPr>
          <a:xfrm>
            <a:off x="5171455" y="4693063"/>
            <a:ext cx="1647632" cy="276999"/>
          </a:xfrm>
          <a:prstGeom prst="rect">
            <a:avLst/>
          </a:prstGeom>
          <a:solidFill>
            <a:srgbClr val="C91400"/>
          </a:solid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Diversity &amp; Respect</a:t>
            </a:r>
          </a:p>
        </p:txBody>
      </p:sp>
    </p:spTree>
    <p:extLst>
      <p:ext uri="{BB962C8B-B14F-4D97-AF65-F5344CB8AC3E}">
        <p14:creationId xmlns:p14="http://schemas.microsoft.com/office/powerpoint/2010/main" val="12135917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6172234"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Sustainability at </a:t>
            </a:r>
            <a:r>
              <a:rPr lang="en-US" sz="2800" b="1" dirty="0">
                <a:solidFill>
                  <a:srgbClr val="C91400"/>
                </a:solidFill>
                <a:latin typeface="Arial" panose="020B0604020202020204" pitchFamily="34" charset="0"/>
                <a:cs typeface="Arial" panose="020B0604020202020204" pitchFamily="34" charset="0"/>
              </a:rPr>
              <a:t>Bob’s</a:t>
            </a:r>
            <a:endParaRPr lang="en-US" sz="2800" dirty="0">
              <a:solidFill>
                <a:srgbClr val="C9140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20F98B1-1239-8BDC-4736-02729E76A9D5}"/>
              </a:ext>
            </a:extLst>
          </p:cNvPr>
          <p:cNvSpPr txBox="1"/>
          <p:nvPr/>
        </p:nvSpPr>
        <p:spPr>
          <a:xfrm>
            <a:off x="409238" y="1686003"/>
            <a:ext cx="5119552" cy="369332"/>
          </a:xfrm>
          <a:prstGeom prst="rect">
            <a:avLst/>
          </a:prstGeom>
          <a:solidFill>
            <a:srgbClr val="C914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Sourcing Responsibly</a:t>
            </a:r>
          </a:p>
        </p:txBody>
      </p:sp>
      <p:grpSp>
        <p:nvGrpSpPr>
          <p:cNvPr id="23" name="Group 22">
            <a:extLst>
              <a:ext uri="{FF2B5EF4-FFF2-40B4-BE49-F238E27FC236}">
                <a16:creationId xmlns:a16="http://schemas.microsoft.com/office/drawing/2014/main" id="{782FC4AD-761F-74B0-5606-51CBB752CF38}"/>
              </a:ext>
            </a:extLst>
          </p:cNvPr>
          <p:cNvGrpSpPr/>
          <p:nvPr/>
        </p:nvGrpSpPr>
        <p:grpSpPr>
          <a:xfrm>
            <a:off x="2807936" y="2280524"/>
            <a:ext cx="2865135" cy="832664"/>
            <a:chOff x="3975471" y="4300874"/>
            <a:chExt cx="2865135" cy="832664"/>
          </a:xfrm>
        </p:grpSpPr>
        <p:sp>
          <p:nvSpPr>
            <p:cNvPr id="19" name="TextBox 18">
              <a:extLst>
                <a:ext uri="{FF2B5EF4-FFF2-40B4-BE49-F238E27FC236}">
                  <a16:creationId xmlns:a16="http://schemas.microsoft.com/office/drawing/2014/main" id="{4AEEB8C7-499F-94E3-636F-FE6AA464D894}"/>
                </a:ext>
              </a:extLst>
            </p:cNvPr>
            <p:cNvSpPr txBox="1"/>
            <p:nvPr/>
          </p:nvSpPr>
          <p:spPr>
            <a:xfrm>
              <a:off x="5018567" y="4300874"/>
              <a:ext cx="1822039" cy="832664"/>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More than 200 of our products are Non-GMO Project Verified</a:t>
              </a:r>
            </a:p>
          </p:txBody>
        </p:sp>
        <p:pic>
          <p:nvPicPr>
            <p:cNvPr id="5" name="Picture 4">
              <a:extLst>
                <a:ext uri="{FF2B5EF4-FFF2-40B4-BE49-F238E27FC236}">
                  <a16:creationId xmlns:a16="http://schemas.microsoft.com/office/drawing/2014/main" id="{AAC8EC13-29A2-10F5-E7FE-870EBA65F2C9}"/>
                </a:ext>
              </a:extLst>
            </p:cNvPr>
            <p:cNvPicPr>
              <a:picLocks noChangeAspect="1"/>
            </p:cNvPicPr>
            <p:nvPr/>
          </p:nvPicPr>
          <p:blipFill>
            <a:blip r:embed="rId4"/>
            <a:stretch>
              <a:fillRect/>
            </a:stretch>
          </p:blipFill>
          <p:spPr>
            <a:xfrm>
              <a:off x="3975471" y="4374306"/>
              <a:ext cx="939800" cy="685800"/>
            </a:xfrm>
            <a:prstGeom prst="rect">
              <a:avLst/>
            </a:prstGeom>
          </p:spPr>
        </p:pic>
      </p:grpSp>
      <p:sp>
        <p:nvSpPr>
          <p:cNvPr id="21" name="TextBox 20">
            <a:extLst>
              <a:ext uri="{FF2B5EF4-FFF2-40B4-BE49-F238E27FC236}">
                <a16:creationId xmlns:a16="http://schemas.microsoft.com/office/drawing/2014/main" id="{F80F46C1-0E81-2895-D003-7E59DCCA57EC}"/>
              </a:ext>
            </a:extLst>
          </p:cNvPr>
          <p:cNvSpPr txBox="1"/>
          <p:nvPr/>
        </p:nvSpPr>
        <p:spPr>
          <a:xfrm>
            <a:off x="2193612" y="5651706"/>
            <a:ext cx="2721658" cy="576183"/>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Safe Quality Food certified, with a score of 98% in 2021</a:t>
            </a:r>
          </a:p>
        </p:txBody>
      </p:sp>
      <p:sp>
        <p:nvSpPr>
          <p:cNvPr id="26" name="TextBox 25">
            <a:extLst>
              <a:ext uri="{FF2B5EF4-FFF2-40B4-BE49-F238E27FC236}">
                <a16:creationId xmlns:a16="http://schemas.microsoft.com/office/drawing/2014/main" id="{24CB0F90-EA46-7AFB-0DF8-843EADB8C6DF}"/>
              </a:ext>
            </a:extLst>
          </p:cNvPr>
          <p:cNvSpPr txBox="1"/>
          <p:nvPr/>
        </p:nvSpPr>
        <p:spPr>
          <a:xfrm>
            <a:off x="409236" y="4990496"/>
            <a:ext cx="5119551" cy="369332"/>
          </a:xfrm>
          <a:prstGeom prst="rect">
            <a:avLst/>
          </a:prstGeom>
          <a:solidFill>
            <a:srgbClr val="C914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Making Food with Integrity</a:t>
            </a:r>
          </a:p>
        </p:txBody>
      </p:sp>
      <p:grpSp>
        <p:nvGrpSpPr>
          <p:cNvPr id="50" name="Group 49">
            <a:extLst>
              <a:ext uri="{FF2B5EF4-FFF2-40B4-BE49-F238E27FC236}">
                <a16:creationId xmlns:a16="http://schemas.microsoft.com/office/drawing/2014/main" id="{9058E657-19ED-1DA1-D8A8-9B5E479A07F0}"/>
              </a:ext>
            </a:extLst>
          </p:cNvPr>
          <p:cNvGrpSpPr/>
          <p:nvPr/>
        </p:nvGrpSpPr>
        <p:grpSpPr>
          <a:xfrm>
            <a:off x="6205924" y="2717587"/>
            <a:ext cx="5534845" cy="1420192"/>
            <a:chOff x="6061685" y="3388581"/>
            <a:chExt cx="5534845" cy="1420192"/>
          </a:xfrm>
        </p:grpSpPr>
        <p:sp>
          <p:nvSpPr>
            <p:cNvPr id="33" name="TextBox 32">
              <a:extLst>
                <a:ext uri="{FF2B5EF4-FFF2-40B4-BE49-F238E27FC236}">
                  <a16:creationId xmlns:a16="http://schemas.microsoft.com/office/drawing/2014/main" id="{6C5D85C3-8CC9-0B9C-5423-9AD1EEABD296}"/>
                </a:ext>
              </a:extLst>
            </p:cNvPr>
            <p:cNvSpPr txBox="1"/>
            <p:nvPr/>
          </p:nvSpPr>
          <p:spPr>
            <a:xfrm>
              <a:off x="6061685" y="3388581"/>
              <a:ext cx="5534845" cy="369332"/>
            </a:xfrm>
            <a:prstGeom prst="rect">
              <a:avLst/>
            </a:prstGeom>
            <a:solidFill>
              <a:srgbClr val="C914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Fostering Wellness</a:t>
              </a:r>
            </a:p>
          </p:txBody>
        </p:sp>
        <p:sp>
          <p:nvSpPr>
            <p:cNvPr id="32" name="TextBox 31">
              <a:extLst>
                <a:ext uri="{FF2B5EF4-FFF2-40B4-BE49-F238E27FC236}">
                  <a16:creationId xmlns:a16="http://schemas.microsoft.com/office/drawing/2014/main" id="{C6FBEBF6-1038-6AC2-B9C3-6E58BC156D8B}"/>
                </a:ext>
              </a:extLst>
            </p:cNvPr>
            <p:cNvSpPr txBox="1"/>
            <p:nvPr/>
          </p:nvSpPr>
          <p:spPr>
            <a:xfrm>
              <a:off x="7504399" y="4086395"/>
              <a:ext cx="1289237" cy="576183"/>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100% employee owned</a:t>
              </a:r>
            </a:p>
          </p:txBody>
        </p:sp>
        <p:grpSp>
          <p:nvGrpSpPr>
            <p:cNvPr id="40" name="Group 39">
              <a:extLst>
                <a:ext uri="{FF2B5EF4-FFF2-40B4-BE49-F238E27FC236}">
                  <a16:creationId xmlns:a16="http://schemas.microsoft.com/office/drawing/2014/main" id="{E8D9DA2A-EF57-99F1-76A6-B1F44BB2C74B}"/>
                </a:ext>
              </a:extLst>
            </p:cNvPr>
            <p:cNvGrpSpPr/>
            <p:nvPr/>
          </p:nvGrpSpPr>
          <p:grpSpPr>
            <a:xfrm>
              <a:off x="8881012" y="3923424"/>
              <a:ext cx="2609114" cy="885349"/>
              <a:chOff x="6887855" y="4743209"/>
              <a:chExt cx="2609114" cy="885349"/>
            </a:xfrm>
          </p:grpSpPr>
          <p:pic>
            <p:nvPicPr>
              <p:cNvPr id="37" name="Picture 36">
                <a:extLst>
                  <a:ext uri="{FF2B5EF4-FFF2-40B4-BE49-F238E27FC236}">
                    <a16:creationId xmlns:a16="http://schemas.microsoft.com/office/drawing/2014/main" id="{E2BF1E68-2C55-24CE-D844-BFC054C35531}"/>
                  </a:ext>
                </a:extLst>
              </p:cNvPr>
              <p:cNvPicPr>
                <a:picLocks noChangeAspect="1"/>
              </p:cNvPicPr>
              <p:nvPr/>
            </p:nvPicPr>
            <p:blipFill>
              <a:blip r:embed="rId5"/>
              <a:stretch>
                <a:fillRect/>
              </a:stretch>
            </p:blipFill>
            <p:spPr>
              <a:xfrm>
                <a:off x="6887855" y="4743209"/>
                <a:ext cx="860661" cy="745206"/>
              </a:xfrm>
              <a:prstGeom prst="rect">
                <a:avLst/>
              </a:prstGeom>
            </p:spPr>
          </p:pic>
          <p:sp>
            <p:nvSpPr>
              <p:cNvPr id="38" name="TextBox 37">
                <a:extLst>
                  <a:ext uri="{FF2B5EF4-FFF2-40B4-BE49-F238E27FC236}">
                    <a16:creationId xmlns:a16="http://schemas.microsoft.com/office/drawing/2014/main" id="{BAAF336E-599D-8941-3199-E6073BB23104}"/>
                  </a:ext>
                </a:extLst>
              </p:cNvPr>
              <p:cNvSpPr txBox="1"/>
              <p:nvPr/>
            </p:nvSpPr>
            <p:spPr>
              <a:xfrm>
                <a:off x="7855625" y="4795894"/>
                <a:ext cx="1641344" cy="832664"/>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385,717 pounds of food donated to food banks in 2021</a:t>
                </a:r>
              </a:p>
            </p:txBody>
          </p:sp>
        </p:grpSp>
      </p:grpSp>
      <p:grpSp>
        <p:nvGrpSpPr>
          <p:cNvPr id="49" name="Group 48">
            <a:extLst>
              <a:ext uri="{FF2B5EF4-FFF2-40B4-BE49-F238E27FC236}">
                <a16:creationId xmlns:a16="http://schemas.microsoft.com/office/drawing/2014/main" id="{755A4C83-55B8-6576-691B-06E5C52C4818}"/>
              </a:ext>
            </a:extLst>
          </p:cNvPr>
          <p:cNvGrpSpPr/>
          <p:nvPr/>
        </p:nvGrpSpPr>
        <p:grpSpPr>
          <a:xfrm>
            <a:off x="6205924" y="1015009"/>
            <a:ext cx="5534845" cy="1339355"/>
            <a:chOff x="6061685" y="1686003"/>
            <a:chExt cx="5534845" cy="1339355"/>
          </a:xfrm>
        </p:grpSpPr>
        <p:sp>
          <p:nvSpPr>
            <p:cNvPr id="29" name="TextBox 28">
              <a:extLst>
                <a:ext uri="{FF2B5EF4-FFF2-40B4-BE49-F238E27FC236}">
                  <a16:creationId xmlns:a16="http://schemas.microsoft.com/office/drawing/2014/main" id="{605A8D64-38EF-56D9-7E47-C7583367BB6E}"/>
                </a:ext>
              </a:extLst>
            </p:cNvPr>
            <p:cNvSpPr txBox="1"/>
            <p:nvPr/>
          </p:nvSpPr>
          <p:spPr>
            <a:xfrm>
              <a:off x="8245110" y="2192694"/>
              <a:ext cx="2721658" cy="832664"/>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Solar panels saved 108 metric tons of CO2 to date—the equivalent of planting 1,792 trees</a:t>
              </a:r>
            </a:p>
          </p:txBody>
        </p:sp>
        <p:sp>
          <p:nvSpPr>
            <p:cNvPr id="30" name="TextBox 29">
              <a:extLst>
                <a:ext uri="{FF2B5EF4-FFF2-40B4-BE49-F238E27FC236}">
                  <a16:creationId xmlns:a16="http://schemas.microsoft.com/office/drawing/2014/main" id="{64F9B75D-40C1-FCDA-AF65-768B1EE99832}"/>
                </a:ext>
              </a:extLst>
            </p:cNvPr>
            <p:cNvSpPr txBox="1"/>
            <p:nvPr/>
          </p:nvSpPr>
          <p:spPr>
            <a:xfrm>
              <a:off x="6061685" y="1686003"/>
              <a:ext cx="5534845" cy="369332"/>
            </a:xfrm>
            <a:prstGeom prst="rect">
              <a:avLst/>
            </a:prstGeom>
            <a:solidFill>
              <a:srgbClr val="C914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Nourishing the Planet</a:t>
              </a:r>
            </a:p>
          </p:txBody>
        </p:sp>
        <p:pic>
          <p:nvPicPr>
            <p:cNvPr id="39" name="Picture 38">
              <a:extLst>
                <a:ext uri="{FF2B5EF4-FFF2-40B4-BE49-F238E27FC236}">
                  <a16:creationId xmlns:a16="http://schemas.microsoft.com/office/drawing/2014/main" id="{810C69C6-7F0F-B0D0-4D71-0E2A60CAAD48}"/>
                </a:ext>
              </a:extLst>
            </p:cNvPr>
            <p:cNvPicPr>
              <a:picLocks noChangeAspect="1"/>
            </p:cNvPicPr>
            <p:nvPr/>
          </p:nvPicPr>
          <p:blipFill>
            <a:blip r:embed="rId6"/>
            <a:stretch>
              <a:fillRect/>
            </a:stretch>
          </p:blipFill>
          <p:spPr>
            <a:xfrm>
              <a:off x="7231420" y="2384057"/>
              <a:ext cx="889000" cy="531091"/>
            </a:xfrm>
            <a:prstGeom prst="rect">
              <a:avLst/>
            </a:prstGeom>
          </p:spPr>
        </p:pic>
      </p:grpSp>
      <p:sp>
        <p:nvSpPr>
          <p:cNvPr id="42" name="TextBox 41">
            <a:extLst>
              <a:ext uri="{FF2B5EF4-FFF2-40B4-BE49-F238E27FC236}">
                <a16:creationId xmlns:a16="http://schemas.microsoft.com/office/drawing/2014/main" id="{74D963EE-B0CE-0E08-3B75-D31BAE89AB9D}"/>
              </a:ext>
            </a:extLst>
          </p:cNvPr>
          <p:cNvSpPr txBox="1"/>
          <p:nvPr/>
        </p:nvSpPr>
        <p:spPr>
          <a:xfrm>
            <a:off x="6205924" y="4501003"/>
            <a:ext cx="5534845" cy="369332"/>
          </a:xfrm>
          <a:prstGeom prst="rect">
            <a:avLst/>
          </a:prstGeom>
          <a:solidFill>
            <a:srgbClr val="C914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Awards &amp; Partnerships</a:t>
            </a:r>
          </a:p>
        </p:txBody>
      </p:sp>
      <p:grpSp>
        <p:nvGrpSpPr>
          <p:cNvPr id="54" name="Group 53">
            <a:extLst>
              <a:ext uri="{FF2B5EF4-FFF2-40B4-BE49-F238E27FC236}">
                <a16:creationId xmlns:a16="http://schemas.microsoft.com/office/drawing/2014/main" id="{52B99157-3A0C-04A7-882A-4BB7DBA02E53}"/>
              </a:ext>
            </a:extLst>
          </p:cNvPr>
          <p:cNvGrpSpPr/>
          <p:nvPr/>
        </p:nvGrpSpPr>
        <p:grpSpPr>
          <a:xfrm>
            <a:off x="9405313" y="5088531"/>
            <a:ext cx="2786687" cy="1345625"/>
            <a:chOff x="9261074" y="5088531"/>
            <a:chExt cx="2786687" cy="1345625"/>
          </a:xfrm>
        </p:grpSpPr>
        <p:sp>
          <p:nvSpPr>
            <p:cNvPr id="48" name="TextBox 47">
              <a:extLst>
                <a:ext uri="{FF2B5EF4-FFF2-40B4-BE49-F238E27FC236}">
                  <a16:creationId xmlns:a16="http://schemas.microsoft.com/office/drawing/2014/main" id="{76F34F6B-5217-991D-9708-1D5A9391B247}"/>
                </a:ext>
              </a:extLst>
            </p:cNvPr>
            <p:cNvSpPr txBox="1"/>
            <p:nvPr/>
          </p:nvSpPr>
          <p:spPr>
            <a:xfrm>
              <a:off x="10124400" y="5088531"/>
              <a:ext cx="1923361" cy="1345625"/>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2021 Sustainability Excellence in Manufacturing Award – 2nd place, awarded by </a:t>
              </a:r>
              <a:r>
                <a:rPr lang="en-US" sz="1200" dirty="0" err="1"/>
                <a:t>ProFood</a:t>
              </a:r>
              <a:r>
                <a:rPr lang="en-US" sz="1200" dirty="0"/>
                <a:t> World</a:t>
              </a:r>
            </a:p>
          </p:txBody>
        </p:sp>
        <p:pic>
          <p:nvPicPr>
            <p:cNvPr id="51" name="Picture 50">
              <a:extLst>
                <a:ext uri="{FF2B5EF4-FFF2-40B4-BE49-F238E27FC236}">
                  <a16:creationId xmlns:a16="http://schemas.microsoft.com/office/drawing/2014/main" id="{DFEE7CAD-3410-7A90-37FE-9AE6ACB26B72}"/>
                </a:ext>
              </a:extLst>
            </p:cNvPr>
            <p:cNvPicPr>
              <a:picLocks noChangeAspect="1"/>
            </p:cNvPicPr>
            <p:nvPr/>
          </p:nvPicPr>
          <p:blipFill>
            <a:blip r:embed="rId7"/>
            <a:stretch>
              <a:fillRect/>
            </a:stretch>
          </p:blipFill>
          <p:spPr>
            <a:xfrm>
              <a:off x="9261074" y="5247884"/>
              <a:ext cx="737314" cy="962844"/>
            </a:xfrm>
            <a:prstGeom prst="rect">
              <a:avLst/>
            </a:prstGeom>
          </p:spPr>
        </p:pic>
      </p:grpSp>
      <p:grpSp>
        <p:nvGrpSpPr>
          <p:cNvPr id="18" name="Group 17">
            <a:extLst>
              <a:ext uri="{FF2B5EF4-FFF2-40B4-BE49-F238E27FC236}">
                <a16:creationId xmlns:a16="http://schemas.microsoft.com/office/drawing/2014/main" id="{D5623676-9F5E-AC02-FBD3-3590AC4984B5}"/>
              </a:ext>
            </a:extLst>
          </p:cNvPr>
          <p:cNvGrpSpPr/>
          <p:nvPr/>
        </p:nvGrpSpPr>
        <p:grpSpPr>
          <a:xfrm>
            <a:off x="409236" y="2243538"/>
            <a:ext cx="2285520" cy="965519"/>
            <a:chOff x="409236" y="2243538"/>
            <a:chExt cx="2285520" cy="965519"/>
          </a:xfrm>
        </p:grpSpPr>
        <p:sp>
          <p:nvSpPr>
            <p:cNvPr id="17" name="TextBox 16">
              <a:extLst>
                <a:ext uri="{FF2B5EF4-FFF2-40B4-BE49-F238E27FC236}">
                  <a16:creationId xmlns:a16="http://schemas.microsoft.com/office/drawing/2014/main" id="{60191F3C-EB80-8766-A7D0-59FEE35187CC}"/>
                </a:ext>
              </a:extLst>
            </p:cNvPr>
            <p:cNvSpPr txBox="1"/>
            <p:nvPr/>
          </p:nvSpPr>
          <p:spPr>
            <a:xfrm>
              <a:off x="1389360" y="2376393"/>
              <a:ext cx="1305396" cy="832664"/>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50 of our products are certified organic</a:t>
              </a:r>
            </a:p>
          </p:txBody>
        </p:sp>
        <p:pic>
          <p:nvPicPr>
            <p:cNvPr id="10" name="Picture 9" descr="A picture containing text, outdoor, sign, pole&#10;&#10;Description automatically generated">
              <a:extLst>
                <a:ext uri="{FF2B5EF4-FFF2-40B4-BE49-F238E27FC236}">
                  <a16:creationId xmlns:a16="http://schemas.microsoft.com/office/drawing/2014/main" id="{9EF0E957-060E-0E29-A1FA-9A6ACEBAD5A8}"/>
                </a:ext>
              </a:extLst>
            </p:cNvPr>
            <p:cNvPicPr>
              <a:picLocks noChangeAspect="1"/>
            </p:cNvPicPr>
            <p:nvPr/>
          </p:nvPicPr>
          <p:blipFill>
            <a:blip r:embed="rId8"/>
            <a:stretch>
              <a:fillRect/>
            </a:stretch>
          </p:blipFill>
          <p:spPr>
            <a:xfrm>
              <a:off x="409236" y="2243538"/>
              <a:ext cx="914401" cy="914401"/>
            </a:xfrm>
            <a:prstGeom prst="rect">
              <a:avLst/>
            </a:prstGeom>
          </p:spPr>
        </p:pic>
      </p:grpSp>
      <p:grpSp>
        <p:nvGrpSpPr>
          <p:cNvPr id="14" name="Group 13">
            <a:extLst>
              <a:ext uri="{FF2B5EF4-FFF2-40B4-BE49-F238E27FC236}">
                <a16:creationId xmlns:a16="http://schemas.microsoft.com/office/drawing/2014/main" id="{63D88BDC-5CF2-F59C-A77E-4BAA786E4661}"/>
              </a:ext>
            </a:extLst>
          </p:cNvPr>
          <p:cNvGrpSpPr/>
          <p:nvPr/>
        </p:nvGrpSpPr>
        <p:grpSpPr>
          <a:xfrm>
            <a:off x="1074333" y="3412073"/>
            <a:ext cx="4179355" cy="1143000"/>
            <a:chOff x="1074333" y="3412073"/>
            <a:chExt cx="4179355" cy="1143000"/>
          </a:xfrm>
        </p:grpSpPr>
        <p:sp>
          <p:nvSpPr>
            <p:cNvPr id="9" name="TextBox 8">
              <a:extLst>
                <a:ext uri="{FF2B5EF4-FFF2-40B4-BE49-F238E27FC236}">
                  <a16:creationId xmlns:a16="http://schemas.microsoft.com/office/drawing/2014/main" id="{2C352286-4466-6581-BF33-532898DD2C2A}"/>
                </a:ext>
              </a:extLst>
            </p:cNvPr>
            <p:cNvSpPr txBox="1"/>
            <p:nvPr/>
          </p:nvSpPr>
          <p:spPr>
            <a:xfrm>
              <a:off x="2007760" y="3577863"/>
              <a:ext cx="3245928" cy="832664"/>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We purchased 3.3 million pounds of Fair Trade </a:t>
              </a:r>
              <a:r>
                <a:rPr lang="en-US" sz="1200" dirty="0" err="1"/>
                <a:t>Certified</a:t>
              </a:r>
              <a:r>
                <a:rPr lang="en-US" sz="1200" baseline="30000" dirty="0" err="1"/>
                <a:t>TM</a:t>
              </a:r>
              <a:r>
                <a:rPr lang="en-US" sz="1200" dirty="0"/>
                <a:t> coconut in 2021, supporting 3,080 farmers and 41,000 acres</a:t>
              </a:r>
            </a:p>
          </p:txBody>
        </p:sp>
        <p:pic>
          <p:nvPicPr>
            <p:cNvPr id="13" name="Picture 12" descr="Logo&#10;&#10;Description automatically generated">
              <a:extLst>
                <a:ext uri="{FF2B5EF4-FFF2-40B4-BE49-F238E27FC236}">
                  <a16:creationId xmlns:a16="http://schemas.microsoft.com/office/drawing/2014/main" id="{5F256BC7-3FA0-C3EA-6FB9-86E72EE6EF02}"/>
                </a:ext>
              </a:extLst>
            </p:cNvPr>
            <p:cNvPicPr>
              <a:picLocks noChangeAspect="1"/>
            </p:cNvPicPr>
            <p:nvPr/>
          </p:nvPicPr>
          <p:blipFill>
            <a:blip r:embed="rId9"/>
            <a:stretch>
              <a:fillRect/>
            </a:stretch>
          </p:blipFill>
          <p:spPr>
            <a:xfrm>
              <a:off x="1074333" y="3412073"/>
              <a:ext cx="827943" cy="1143000"/>
            </a:xfrm>
            <a:prstGeom prst="rect">
              <a:avLst/>
            </a:prstGeom>
          </p:spPr>
        </p:pic>
      </p:grpSp>
      <p:grpSp>
        <p:nvGrpSpPr>
          <p:cNvPr id="27" name="Group 26">
            <a:extLst>
              <a:ext uri="{FF2B5EF4-FFF2-40B4-BE49-F238E27FC236}">
                <a16:creationId xmlns:a16="http://schemas.microsoft.com/office/drawing/2014/main" id="{8F4A1546-0A0C-3421-80B4-9E5DA7E44078}"/>
              </a:ext>
            </a:extLst>
          </p:cNvPr>
          <p:cNvGrpSpPr/>
          <p:nvPr/>
        </p:nvGrpSpPr>
        <p:grpSpPr>
          <a:xfrm>
            <a:off x="5869708" y="5276971"/>
            <a:ext cx="3472599" cy="962844"/>
            <a:chOff x="5869708" y="5276971"/>
            <a:chExt cx="3472599" cy="962844"/>
          </a:xfrm>
        </p:grpSpPr>
        <p:sp>
          <p:nvSpPr>
            <p:cNvPr id="44" name="TextBox 43">
              <a:extLst>
                <a:ext uri="{FF2B5EF4-FFF2-40B4-BE49-F238E27FC236}">
                  <a16:creationId xmlns:a16="http://schemas.microsoft.com/office/drawing/2014/main" id="{7815D238-A9F8-64EE-37E5-A1438C9CEA04}"/>
                </a:ext>
              </a:extLst>
            </p:cNvPr>
            <p:cNvSpPr txBox="1"/>
            <p:nvPr/>
          </p:nvSpPr>
          <p:spPr>
            <a:xfrm>
              <a:off x="7418946" y="5317922"/>
              <a:ext cx="1923361" cy="832664"/>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Awarded Gold by Clackamas County Leaders in Sustainability</a:t>
              </a:r>
            </a:p>
          </p:txBody>
        </p:sp>
        <p:pic>
          <p:nvPicPr>
            <p:cNvPr id="22" name="Picture 21" descr="A picture containing logo&#10;&#10;Description automatically generated">
              <a:extLst>
                <a:ext uri="{FF2B5EF4-FFF2-40B4-BE49-F238E27FC236}">
                  <a16:creationId xmlns:a16="http://schemas.microsoft.com/office/drawing/2014/main" id="{1AE68D34-0CC5-0BBC-7FC5-759F1632B658}"/>
                </a:ext>
              </a:extLst>
            </p:cNvPr>
            <p:cNvPicPr>
              <a:picLocks noChangeAspect="1"/>
            </p:cNvPicPr>
            <p:nvPr/>
          </p:nvPicPr>
          <p:blipFill>
            <a:blip r:embed="rId10"/>
            <a:stretch>
              <a:fillRect/>
            </a:stretch>
          </p:blipFill>
          <p:spPr>
            <a:xfrm>
              <a:off x="5869708" y="5276971"/>
              <a:ext cx="1549238" cy="962844"/>
            </a:xfrm>
            <a:prstGeom prst="rect">
              <a:avLst/>
            </a:prstGeom>
          </p:spPr>
        </p:pic>
      </p:grpSp>
      <p:pic>
        <p:nvPicPr>
          <p:cNvPr id="31" name="Picture 30" descr="A picture containing logo&#10;&#10;Description automatically generated">
            <a:extLst>
              <a:ext uri="{FF2B5EF4-FFF2-40B4-BE49-F238E27FC236}">
                <a16:creationId xmlns:a16="http://schemas.microsoft.com/office/drawing/2014/main" id="{CAAEFA68-A0A5-9677-14AF-7B80B46AD3BC}"/>
              </a:ext>
            </a:extLst>
          </p:cNvPr>
          <p:cNvPicPr>
            <a:picLocks noChangeAspect="1"/>
          </p:cNvPicPr>
          <p:nvPr/>
        </p:nvPicPr>
        <p:blipFill>
          <a:blip r:embed="rId11"/>
          <a:stretch>
            <a:fillRect/>
          </a:stretch>
        </p:blipFill>
        <p:spPr>
          <a:xfrm>
            <a:off x="6625997" y="3247154"/>
            <a:ext cx="914400" cy="876300"/>
          </a:xfrm>
          <a:prstGeom prst="rect">
            <a:avLst/>
          </a:prstGeom>
        </p:spPr>
      </p:pic>
      <p:pic>
        <p:nvPicPr>
          <p:cNvPr id="55" name="Picture 54" descr="A picture containing text, clipart&#10;&#10;Description automatically generated">
            <a:extLst>
              <a:ext uri="{FF2B5EF4-FFF2-40B4-BE49-F238E27FC236}">
                <a16:creationId xmlns:a16="http://schemas.microsoft.com/office/drawing/2014/main" id="{FF363FDB-8D3F-FF41-243B-EDE9ECFAE801}"/>
              </a:ext>
            </a:extLst>
          </p:cNvPr>
          <p:cNvPicPr>
            <a:picLocks noChangeAspect="1"/>
          </p:cNvPicPr>
          <p:nvPr/>
        </p:nvPicPr>
        <p:blipFill>
          <a:blip r:embed="rId12"/>
          <a:stretch>
            <a:fillRect/>
          </a:stretch>
        </p:blipFill>
        <p:spPr>
          <a:xfrm>
            <a:off x="710012" y="5674425"/>
            <a:ext cx="1417962" cy="565390"/>
          </a:xfrm>
          <a:prstGeom prst="rect">
            <a:avLst/>
          </a:prstGeom>
        </p:spPr>
      </p:pic>
    </p:spTree>
    <p:extLst>
      <p:ext uri="{BB962C8B-B14F-4D97-AF65-F5344CB8AC3E}">
        <p14:creationId xmlns:p14="http://schemas.microsoft.com/office/powerpoint/2010/main" val="2543890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6172234"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Flours and Non-Instant </a:t>
            </a:r>
            <a:r>
              <a:rPr lang="en-US" sz="2800" b="1" dirty="0">
                <a:solidFill>
                  <a:srgbClr val="C91400"/>
                </a:solidFill>
                <a:latin typeface="Arial" panose="020B0604020202020204" pitchFamily="34" charset="0"/>
                <a:cs typeface="Arial" panose="020B0604020202020204" pitchFamily="34" charset="0"/>
              </a:rPr>
              <a:t>Hot Cereal</a:t>
            </a:r>
            <a:endParaRPr lang="en-US" sz="28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DB0BCD44-A5F2-BFFE-C8D4-8EC56851E4C7}"/>
              </a:ext>
            </a:extLst>
          </p:cNvPr>
          <p:cNvSpPr txBox="1"/>
          <p:nvPr/>
        </p:nvSpPr>
        <p:spPr>
          <a:xfrm>
            <a:off x="6350806" y="4018304"/>
            <a:ext cx="5188273" cy="1602105"/>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solidFill>
                  <a:srgbClr val="FF0000"/>
                </a:solidFill>
              </a:rPr>
              <a:t>• </a:t>
            </a:r>
            <a:r>
              <a:rPr lang="en-US" sz="1200" dirty="0"/>
              <a:t>BRM shoppers spend up to 59% more than shoppers spend on the </a:t>
            </a:r>
          </a:p>
          <a:p>
            <a:r>
              <a:rPr lang="en-US" sz="1200" dirty="0"/>
              <a:t>  Category &amp; Competition</a:t>
            </a:r>
          </a:p>
          <a:p>
            <a:r>
              <a:rPr lang="en-US" sz="1200" dirty="0">
                <a:solidFill>
                  <a:srgbClr val="FF0000"/>
                </a:solidFill>
              </a:rPr>
              <a:t>• </a:t>
            </a:r>
            <a:r>
              <a:rPr lang="en-US" sz="1200" dirty="0"/>
              <a:t>BRM brings in $14.36 per buyer, up to $5.15 more than the Conventional </a:t>
            </a:r>
          </a:p>
          <a:p>
            <a:r>
              <a:rPr lang="en-US" sz="1200" dirty="0"/>
              <a:t>  &amp; Natural Categories &amp; Top Competitors</a:t>
            </a:r>
          </a:p>
          <a:p>
            <a:r>
              <a:rPr lang="en-US" sz="1200" dirty="0">
                <a:solidFill>
                  <a:srgbClr val="FF0000"/>
                </a:solidFill>
              </a:rPr>
              <a:t>• </a:t>
            </a:r>
            <a:r>
              <a:rPr lang="en-US" sz="1200" dirty="0"/>
              <a:t>BRM drives 2.3 trips per buyer, up to 32% more trips per buyer than the </a:t>
            </a:r>
          </a:p>
          <a:p>
            <a:r>
              <a:rPr lang="en-US" sz="1200" dirty="0"/>
              <a:t>  Natural Category, Quaker &amp; Nature’s Path</a:t>
            </a:r>
          </a:p>
        </p:txBody>
      </p:sp>
      <p:sp>
        <p:nvSpPr>
          <p:cNvPr id="14" name="TextBox 13">
            <a:extLst>
              <a:ext uri="{FF2B5EF4-FFF2-40B4-BE49-F238E27FC236}">
                <a16:creationId xmlns:a16="http://schemas.microsoft.com/office/drawing/2014/main" id="{C3F16B7E-2C2F-1FBF-B6D7-3728D7C419CE}"/>
              </a:ext>
            </a:extLst>
          </p:cNvPr>
          <p:cNvSpPr txBox="1"/>
          <p:nvPr/>
        </p:nvSpPr>
        <p:spPr>
          <a:xfrm>
            <a:off x="6434250" y="3535263"/>
            <a:ext cx="5104830" cy="369332"/>
          </a:xfrm>
          <a:prstGeom prst="rect">
            <a:avLst/>
          </a:prstGeom>
          <a:solidFill>
            <a:srgbClr val="C914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Hot Cereal</a:t>
            </a:r>
          </a:p>
        </p:txBody>
      </p:sp>
      <p:sp>
        <p:nvSpPr>
          <p:cNvPr id="18" name="TextBox 17">
            <a:extLst>
              <a:ext uri="{FF2B5EF4-FFF2-40B4-BE49-F238E27FC236}">
                <a16:creationId xmlns:a16="http://schemas.microsoft.com/office/drawing/2014/main" id="{380A3D4B-A402-8F7A-55A6-02BE93A3D695}"/>
              </a:ext>
            </a:extLst>
          </p:cNvPr>
          <p:cNvSpPr txBox="1"/>
          <p:nvPr/>
        </p:nvSpPr>
        <p:spPr>
          <a:xfrm>
            <a:off x="488957" y="4018304"/>
            <a:ext cx="5352238" cy="1602105"/>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solidFill>
                  <a:srgbClr val="FF0000"/>
                </a:solidFill>
              </a:rPr>
              <a:t>• </a:t>
            </a:r>
            <a:r>
              <a:rPr lang="en-US" sz="1200" dirty="0"/>
              <a:t>Bob’s flour has 62.9 loyalty, on average 47% greater than competitors such</a:t>
            </a:r>
          </a:p>
          <a:p>
            <a:r>
              <a:rPr lang="en-US" sz="1200" dirty="0"/>
              <a:t>  as Gold Medal &amp; Arrowhead Mills</a:t>
            </a:r>
          </a:p>
          <a:p>
            <a:r>
              <a:rPr lang="en-US" sz="1200" dirty="0">
                <a:solidFill>
                  <a:srgbClr val="FF0000"/>
                </a:solidFill>
              </a:rPr>
              <a:t>• </a:t>
            </a:r>
            <a:r>
              <a:rPr lang="en-US" sz="1200" dirty="0"/>
              <a:t>Repeat buyers grew by 7.8%, outpacing competitors such as King Arthur &amp; </a:t>
            </a:r>
          </a:p>
          <a:p>
            <a:r>
              <a:rPr lang="en-US" sz="1200" dirty="0"/>
              <a:t>  Arrowhead Mills by 9.8%</a:t>
            </a:r>
          </a:p>
          <a:p>
            <a:r>
              <a:rPr lang="en-US" sz="1200" dirty="0">
                <a:solidFill>
                  <a:srgbClr val="FF0000"/>
                </a:solidFill>
              </a:rPr>
              <a:t>• </a:t>
            </a:r>
            <a:r>
              <a:rPr lang="en-US" sz="1200" dirty="0"/>
              <a:t>The Bob’s shopper spends up to $3.39 more than category &amp; competitor </a:t>
            </a:r>
          </a:p>
          <a:p>
            <a:r>
              <a:rPr lang="en-US" sz="1200" dirty="0"/>
              <a:t>  shoppers</a:t>
            </a:r>
          </a:p>
        </p:txBody>
      </p:sp>
      <p:sp>
        <p:nvSpPr>
          <p:cNvPr id="19" name="TextBox 18">
            <a:extLst>
              <a:ext uri="{FF2B5EF4-FFF2-40B4-BE49-F238E27FC236}">
                <a16:creationId xmlns:a16="http://schemas.microsoft.com/office/drawing/2014/main" id="{8AD15AF5-8251-E5C2-4BD0-519491F84956}"/>
              </a:ext>
            </a:extLst>
          </p:cNvPr>
          <p:cNvSpPr txBox="1"/>
          <p:nvPr/>
        </p:nvSpPr>
        <p:spPr>
          <a:xfrm>
            <a:off x="572401" y="3535263"/>
            <a:ext cx="5104830" cy="369332"/>
          </a:xfrm>
          <a:prstGeom prst="rect">
            <a:avLst/>
          </a:prstGeom>
          <a:solidFill>
            <a:srgbClr val="C914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Flours</a:t>
            </a:r>
          </a:p>
        </p:txBody>
      </p:sp>
      <p:sp>
        <p:nvSpPr>
          <p:cNvPr id="13" name="TextBox 12">
            <a:extLst>
              <a:ext uri="{FF2B5EF4-FFF2-40B4-BE49-F238E27FC236}">
                <a16:creationId xmlns:a16="http://schemas.microsoft.com/office/drawing/2014/main" id="{0A251D0A-AB5F-469C-92CB-D58047240638}"/>
              </a:ext>
            </a:extLst>
          </p:cNvPr>
          <p:cNvSpPr txBox="1"/>
          <p:nvPr/>
        </p:nvSpPr>
        <p:spPr>
          <a:xfrm>
            <a:off x="1778036" y="6472974"/>
            <a:ext cx="8635927" cy="276999"/>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sz="900" b="0" i="0" u="none" strike="noStrike" cap="none" spc="0" normalizeH="0" baseline="0">
                <a:ln>
                  <a:noFill/>
                </a:ln>
                <a:solidFill>
                  <a:prstClr val="black">
                    <a:lumMod val="65000"/>
                    <a:lumOff val="35000"/>
                  </a:prstClr>
                </a:solidFill>
                <a:effectLst/>
                <a:uLnTx/>
                <a:uFillTx/>
                <a:latin typeface="Century Gothic" panose="020F0302020204030204"/>
              </a:defRPr>
            </a:lvl1pPr>
          </a:lstStyle>
          <a:p>
            <a:pPr algn="ctr"/>
            <a:r>
              <a:rPr lang="en-US" sz="1200" dirty="0">
                <a:solidFill>
                  <a:srgbClr val="C91400"/>
                </a:solidFill>
                <a:latin typeface="Arial" panose="020B0604020202020204" pitchFamily="34" charset="0"/>
                <a:cs typeface="Arial" panose="020B0604020202020204" pitchFamily="34" charset="0"/>
              </a:rPr>
              <a:t>SOURCE: SPINS PANEL DATA MARCH 2022</a:t>
            </a:r>
          </a:p>
        </p:txBody>
      </p:sp>
      <p:pic>
        <p:nvPicPr>
          <p:cNvPr id="17" name="Picture 16">
            <a:extLst>
              <a:ext uri="{FF2B5EF4-FFF2-40B4-BE49-F238E27FC236}">
                <a16:creationId xmlns:a16="http://schemas.microsoft.com/office/drawing/2014/main" id="{5FB57797-8321-D390-CD49-13B44E23BE77}"/>
              </a:ext>
            </a:extLst>
          </p:cNvPr>
          <p:cNvPicPr>
            <a:picLocks noChangeAspect="1"/>
          </p:cNvPicPr>
          <p:nvPr/>
        </p:nvPicPr>
        <p:blipFill>
          <a:blip r:embed="rId4"/>
          <a:stretch>
            <a:fillRect/>
          </a:stretch>
        </p:blipFill>
        <p:spPr>
          <a:xfrm>
            <a:off x="1641528" y="1347796"/>
            <a:ext cx="3047096" cy="2081204"/>
          </a:xfrm>
          <a:prstGeom prst="rect">
            <a:avLst/>
          </a:prstGeom>
        </p:spPr>
      </p:pic>
      <p:grpSp>
        <p:nvGrpSpPr>
          <p:cNvPr id="20" name="Group 19">
            <a:extLst>
              <a:ext uri="{FF2B5EF4-FFF2-40B4-BE49-F238E27FC236}">
                <a16:creationId xmlns:a16="http://schemas.microsoft.com/office/drawing/2014/main" id="{EE363F4E-5DAA-9C46-A7DF-05F1609ECA7B}"/>
              </a:ext>
            </a:extLst>
          </p:cNvPr>
          <p:cNvGrpSpPr/>
          <p:nvPr/>
        </p:nvGrpSpPr>
        <p:grpSpPr>
          <a:xfrm>
            <a:off x="7230037" y="1454143"/>
            <a:ext cx="3429810" cy="1974857"/>
            <a:chOff x="1382014" y="4661265"/>
            <a:chExt cx="3429810" cy="1974856"/>
          </a:xfrm>
        </p:grpSpPr>
        <p:pic>
          <p:nvPicPr>
            <p:cNvPr id="21" name="Picture 20">
              <a:extLst>
                <a:ext uri="{FF2B5EF4-FFF2-40B4-BE49-F238E27FC236}">
                  <a16:creationId xmlns:a16="http://schemas.microsoft.com/office/drawing/2014/main" id="{5908456A-3C52-08DD-8176-C1D3659C727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592434" y="4946434"/>
              <a:ext cx="1219390" cy="1641750"/>
            </a:xfrm>
            <a:prstGeom prst="rect">
              <a:avLst/>
            </a:prstGeom>
          </p:spPr>
        </p:pic>
        <p:pic>
          <p:nvPicPr>
            <p:cNvPr id="22" name="Picture 21">
              <a:extLst>
                <a:ext uri="{FF2B5EF4-FFF2-40B4-BE49-F238E27FC236}">
                  <a16:creationId xmlns:a16="http://schemas.microsoft.com/office/drawing/2014/main" id="{93184FA8-5F64-2E19-005B-8ABD3053B98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382014" y="5042643"/>
              <a:ext cx="1278368" cy="1467620"/>
            </a:xfrm>
            <a:prstGeom prst="rect">
              <a:avLst/>
            </a:prstGeom>
          </p:spPr>
        </p:pic>
        <p:pic>
          <p:nvPicPr>
            <p:cNvPr id="23" name="Picture 22">
              <a:extLst>
                <a:ext uri="{FF2B5EF4-FFF2-40B4-BE49-F238E27FC236}">
                  <a16:creationId xmlns:a16="http://schemas.microsoft.com/office/drawing/2014/main" id="{DC04D288-7925-54B9-6F5F-B76FD272B00F}"/>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2268216" y="4661265"/>
              <a:ext cx="1658880" cy="1974856"/>
            </a:xfrm>
            <a:prstGeom prst="rect">
              <a:avLst/>
            </a:prstGeom>
          </p:spPr>
        </p:pic>
      </p:grpSp>
    </p:spTree>
    <p:extLst>
      <p:ext uri="{BB962C8B-B14F-4D97-AF65-F5344CB8AC3E}">
        <p14:creationId xmlns:p14="http://schemas.microsoft.com/office/powerpoint/2010/main" val="21018338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6172234"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Bars and </a:t>
            </a:r>
            <a:r>
              <a:rPr lang="en-US" sz="2800" b="1" dirty="0">
                <a:solidFill>
                  <a:srgbClr val="C91400"/>
                </a:solidFill>
                <a:latin typeface="Arial" panose="020B0604020202020204" pitchFamily="34" charset="0"/>
                <a:cs typeface="Arial" panose="020B0604020202020204" pitchFamily="34" charset="0"/>
              </a:rPr>
              <a:t>Instant Hot Cereal</a:t>
            </a:r>
            <a:endParaRPr lang="en-US" sz="2800" dirty="0">
              <a:latin typeface="Arial" panose="020B0604020202020204" pitchFamily="34" charset="0"/>
              <a:cs typeface="Arial" panose="020B0604020202020204" pitchFamily="34" charset="0"/>
            </a:endParaRPr>
          </a:p>
        </p:txBody>
      </p:sp>
      <p:pic>
        <p:nvPicPr>
          <p:cNvPr id="5" name="Picture 4" descr="Text&#10;&#10;Description automatically generated">
            <a:extLst>
              <a:ext uri="{FF2B5EF4-FFF2-40B4-BE49-F238E27FC236}">
                <a16:creationId xmlns:a16="http://schemas.microsoft.com/office/drawing/2014/main" id="{106480E4-FE19-BF6B-8B8A-7FE1F4569971}"/>
              </a:ext>
            </a:extLst>
          </p:cNvPr>
          <p:cNvPicPr>
            <a:picLocks noChangeAspect="1"/>
          </p:cNvPicPr>
          <p:nvPr/>
        </p:nvPicPr>
        <p:blipFill>
          <a:blip r:embed="rId4"/>
          <a:stretch>
            <a:fillRect/>
          </a:stretch>
        </p:blipFill>
        <p:spPr>
          <a:xfrm>
            <a:off x="1151507" y="2089995"/>
            <a:ext cx="3749540" cy="1722289"/>
          </a:xfrm>
          <a:prstGeom prst="rect">
            <a:avLst/>
          </a:prstGeom>
        </p:spPr>
      </p:pic>
      <p:sp>
        <p:nvSpPr>
          <p:cNvPr id="14" name="TextBox 13">
            <a:extLst>
              <a:ext uri="{FF2B5EF4-FFF2-40B4-BE49-F238E27FC236}">
                <a16:creationId xmlns:a16="http://schemas.microsoft.com/office/drawing/2014/main" id="{ED3494C2-A366-2991-7C8C-9B39E4E12D61}"/>
              </a:ext>
            </a:extLst>
          </p:cNvPr>
          <p:cNvSpPr txBox="1"/>
          <p:nvPr/>
        </p:nvSpPr>
        <p:spPr>
          <a:xfrm>
            <a:off x="6350806" y="4632056"/>
            <a:ext cx="5188273" cy="843629"/>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solidFill>
                  <a:srgbClr val="FF0000"/>
                </a:solidFill>
              </a:rPr>
              <a:t>• </a:t>
            </a:r>
            <a:r>
              <a:rPr lang="en-US" sz="1200" dirty="0"/>
              <a:t>BRM shoppers spend 75%+ more than other shoppers</a:t>
            </a:r>
            <a:br>
              <a:rPr lang="en-US" sz="1200" dirty="0"/>
            </a:br>
            <a:r>
              <a:rPr lang="en-US" sz="1200" dirty="0">
                <a:solidFill>
                  <a:srgbClr val="FF0000"/>
                </a:solidFill>
              </a:rPr>
              <a:t>• </a:t>
            </a:r>
            <a:r>
              <a:rPr lang="en-US" sz="1200" dirty="0"/>
              <a:t>BRM brings in $17.52 per shopper (+17.0% vs YA)</a:t>
            </a:r>
          </a:p>
          <a:p>
            <a:r>
              <a:rPr lang="en-US" sz="1200" dirty="0">
                <a:solidFill>
                  <a:srgbClr val="FF0000"/>
                </a:solidFill>
              </a:rPr>
              <a:t>• </a:t>
            </a:r>
            <a:r>
              <a:rPr lang="en-US" sz="1200" dirty="0"/>
              <a:t>Total basket size is $140</a:t>
            </a:r>
          </a:p>
        </p:txBody>
      </p:sp>
      <p:sp>
        <p:nvSpPr>
          <p:cNvPr id="17" name="TextBox 16">
            <a:extLst>
              <a:ext uri="{FF2B5EF4-FFF2-40B4-BE49-F238E27FC236}">
                <a16:creationId xmlns:a16="http://schemas.microsoft.com/office/drawing/2014/main" id="{03783676-FA37-6B17-24CA-052F8EF32226}"/>
              </a:ext>
            </a:extLst>
          </p:cNvPr>
          <p:cNvSpPr txBox="1"/>
          <p:nvPr/>
        </p:nvSpPr>
        <p:spPr>
          <a:xfrm>
            <a:off x="6434250" y="4149015"/>
            <a:ext cx="5104830" cy="369332"/>
          </a:xfrm>
          <a:prstGeom prst="rect">
            <a:avLst/>
          </a:prstGeom>
          <a:solidFill>
            <a:srgbClr val="C914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Instant Hot Cereal</a:t>
            </a:r>
          </a:p>
        </p:txBody>
      </p:sp>
      <p:sp>
        <p:nvSpPr>
          <p:cNvPr id="18" name="TextBox 17">
            <a:extLst>
              <a:ext uri="{FF2B5EF4-FFF2-40B4-BE49-F238E27FC236}">
                <a16:creationId xmlns:a16="http://schemas.microsoft.com/office/drawing/2014/main" id="{A7140FE4-9712-DE91-1180-7151B06BDEB2}"/>
              </a:ext>
            </a:extLst>
          </p:cNvPr>
          <p:cNvSpPr txBox="1"/>
          <p:nvPr/>
        </p:nvSpPr>
        <p:spPr>
          <a:xfrm>
            <a:off x="488957" y="4632056"/>
            <a:ext cx="5352238" cy="832728"/>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solidFill>
                  <a:srgbClr val="FF0000"/>
                </a:solidFill>
              </a:rPr>
              <a:t>• </a:t>
            </a:r>
            <a:r>
              <a:rPr lang="en-US" sz="1200" dirty="0"/>
              <a:t>30.4% of households buy natural bars, +11.3%</a:t>
            </a:r>
            <a:br>
              <a:rPr lang="en-US" sz="1200" dirty="0"/>
            </a:br>
            <a:r>
              <a:rPr lang="en-US" sz="1200" dirty="0">
                <a:solidFill>
                  <a:srgbClr val="FF0000"/>
                </a:solidFill>
              </a:rPr>
              <a:t>• </a:t>
            </a:r>
            <a:r>
              <a:rPr lang="en-US" sz="1200" dirty="0"/>
              <a:t>Shoppers spend $6.26 on Bob’s Bars per trip, +48.8%</a:t>
            </a:r>
            <a:br>
              <a:rPr lang="en-US" sz="1200" dirty="0"/>
            </a:br>
            <a:r>
              <a:rPr lang="en-US" sz="1200" dirty="0">
                <a:solidFill>
                  <a:srgbClr val="FF0000"/>
                </a:solidFill>
              </a:rPr>
              <a:t>• </a:t>
            </a:r>
            <a:r>
              <a:rPr lang="en-US" sz="1200" dirty="0"/>
              <a:t>68% repeat purchase rate, +3.3%</a:t>
            </a:r>
          </a:p>
        </p:txBody>
      </p:sp>
      <p:sp>
        <p:nvSpPr>
          <p:cNvPr id="19" name="TextBox 18">
            <a:extLst>
              <a:ext uri="{FF2B5EF4-FFF2-40B4-BE49-F238E27FC236}">
                <a16:creationId xmlns:a16="http://schemas.microsoft.com/office/drawing/2014/main" id="{F8FF3C35-32F9-5A71-5EA5-89E52D01241B}"/>
              </a:ext>
            </a:extLst>
          </p:cNvPr>
          <p:cNvSpPr txBox="1"/>
          <p:nvPr/>
        </p:nvSpPr>
        <p:spPr>
          <a:xfrm>
            <a:off x="572401" y="4149015"/>
            <a:ext cx="5104830" cy="369332"/>
          </a:xfrm>
          <a:prstGeom prst="rect">
            <a:avLst/>
          </a:prstGeom>
          <a:solidFill>
            <a:srgbClr val="C914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Bob’s Bars</a:t>
            </a:r>
          </a:p>
        </p:txBody>
      </p:sp>
      <p:sp>
        <p:nvSpPr>
          <p:cNvPr id="21" name="TextBox 20">
            <a:extLst>
              <a:ext uri="{FF2B5EF4-FFF2-40B4-BE49-F238E27FC236}">
                <a16:creationId xmlns:a16="http://schemas.microsoft.com/office/drawing/2014/main" id="{50F7C800-AC9F-3811-B153-CC6EB68FFDEF}"/>
              </a:ext>
            </a:extLst>
          </p:cNvPr>
          <p:cNvSpPr txBox="1"/>
          <p:nvPr/>
        </p:nvSpPr>
        <p:spPr>
          <a:xfrm>
            <a:off x="1168586" y="6472974"/>
            <a:ext cx="9854828" cy="276999"/>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sz="900" b="0" i="0" u="none" strike="noStrike" cap="none" spc="0" normalizeH="0" baseline="0">
                <a:ln>
                  <a:noFill/>
                </a:ln>
                <a:solidFill>
                  <a:prstClr val="black">
                    <a:lumMod val="65000"/>
                    <a:lumOff val="35000"/>
                  </a:prstClr>
                </a:solidFill>
                <a:effectLst/>
                <a:uLnTx/>
                <a:uFillTx/>
                <a:latin typeface="Century Gothic" panose="020F0302020204030204"/>
              </a:defRPr>
            </a:lvl1pPr>
          </a:lstStyle>
          <a:p>
            <a:pPr algn="ctr"/>
            <a:r>
              <a:rPr lang="en-US" sz="1200" dirty="0">
                <a:solidFill>
                  <a:srgbClr val="FF0000"/>
                </a:solidFill>
                <a:latin typeface="Arial" panose="020B0604020202020204" pitchFamily="34" charset="0"/>
                <a:cs typeface="Arial" panose="020B0604020202020204" pitchFamily="34" charset="0"/>
              </a:rPr>
              <a:t>SOURCE: SPINS PANEL DATA MARCH 2022, VS YAGO; SHOPPER CARD DATA FROM A LEADING US RETAILER MARCH 2022</a:t>
            </a:r>
          </a:p>
        </p:txBody>
      </p:sp>
      <p:pic>
        <p:nvPicPr>
          <p:cNvPr id="4" name="Picture 3" descr="A picture containing text, cup, container&#10;&#10;Description automatically generated">
            <a:extLst>
              <a:ext uri="{FF2B5EF4-FFF2-40B4-BE49-F238E27FC236}">
                <a16:creationId xmlns:a16="http://schemas.microsoft.com/office/drawing/2014/main" id="{90667FBC-A135-0F28-1404-B43B27F20CDD}"/>
              </a:ext>
            </a:extLst>
          </p:cNvPr>
          <p:cNvPicPr>
            <a:picLocks noChangeAspect="1"/>
          </p:cNvPicPr>
          <p:nvPr/>
        </p:nvPicPr>
        <p:blipFill>
          <a:blip r:embed="rId5"/>
          <a:stretch>
            <a:fillRect/>
          </a:stretch>
        </p:blipFill>
        <p:spPr>
          <a:xfrm>
            <a:off x="8665352" y="723552"/>
            <a:ext cx="2949807" cy="3654211"/>
          </a:xfrm>
          <a:prstGeom prst="rect">
            <a:avLst/>
          </a:prstGeom>
        </p:spPr>
      </p:pic>
      <p:pic>
        <p:nvPicPr>
          <p:cNvPr id="7" name="Picture 6" descr="A picture containing text, cup&#10;&#10;Description automatically generated">
            <a:extLst>
              <a:ext uri="{FF2B5EF4-FFF2-40B4-BE49-F238E27FC236}">
                <a16:creationId xmlns:a16="http://schemas.microsoft.com/office/drawing/2014/main" id="{D8558849-7D11-DD24-B3DD-A67B1E54FB2E}"/>
              </a:ext>
            </a:extLst>
          </p:cNvPr>
          <p:cNvPicPr>
            <a:picLocks noChangeAspect="1"/>
          </p:cNvPicPr>
          <p:nvPr/>
        </p:nvPicPr>
        <p:blipFill>
          <a:blip r:embed="rId6"/>
          <a:stretch>
            <a:fillRect/>
          </a:stretch>
        </p:blipFill>
        <p:spPr>
          <a:xfrm>
            <a:off x="6514771" y="717198"/>
            <a:ext cx="2997478" cy="3703411"/>
          </a:xfrm>
          <a:prstGeom prst="rect">
            <a:avLst/>
          </a:prstGeom>
        </p:spPr>
      </p:pic>
    </p:spTree>
    <p:extLst>
      <p:ext uri="{BB962C8B-B14F-4D97-AF65-F5344CB8AC3E}">
        <p14:creationId xmlns:p14="http://schemas.microsoft.com/office/powerpoint/2010/main" val="13227940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group of people in white lab coats standing in a kitchen&#10;&#10;Description automatically generated with low confidence">
            <a:extLst>
              <a:ext uri="{FF2B5EF4-FFF2-40B4-BE49-F238E27FC236}">
                <a16:creationId xmlns:a16="http://schemas.microsoft.com/office/drawing/2014/main" id="{DD831115-5F59-D5F6-4860-11B86BF4B9BF}"/>
              </a:ext>
            </a:extLst>
          </p:cNvPr>
          <p:cNvPicPr>
            <a:picLocks noChangeAspect="1"/>
          </p:cNvPicPr>
          <p:nvPr/>
        </p:nvPicPr>
        <p:blipFill>
          <a:blip r:embed="rId3"/>
          <a:stretch>
            <a:fillRect/>
          </a:stretch>
        </p:blipFill>
        <p:spPr>
          <a:xfrm>
            <a:off x="3609419" y="0"/>
            <a:ext cx="8582581" cy="5690624"/>
          </a:xfrm>
          <a:prstGeom prst="rect">
            <a:avLst/>
          </a:prstGeom>
          <a:effectLst>
            <a:softEdge rad="1143000"/>
          </a:effectLst>
        </p:spPr>
      </p:pic>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6172234"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Quality </a:t>
            </a:r>
            <a:r>
              <a:rPr lang="en-US" sz="2800" b="1" dirty="0">
                <a:solidFill>
                  <a:srgbClr val="C91400"/>
                </a:solidFill>
                <a:latin typeface="Arial" panose="020B0604020202020204" pitchFamily="34" charset="0"/>
                <a:cs typeface="Arial" panose="020B0604020202020204" pitchFamily="34" charset="0"/>
              </a:rPr>
              <a:t>Assurance</a:t>
            </a:r>
            <a:endParaRPr lang="en-US" sz="2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C352286-4466-6581-BF33-532898DD2C2A}"/>
              </a:ext>
            </a:extLst>
          </p:cNvPr>
          <p:cNvSpPr txBox="1"/>
          <p:nvPr/>
        </p:nvSpPr>
        <p:spPr>
          <a:xfrm>
            <a:off x="495013" y="2561644"/>
            <a:ext cx="2938529" cy="1089144"/>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Safe Quality Food: Since 2018, we have been audited annually by SQF, a Food Safety Management System (FSMS), scoring consistently excellent results.</a:t>
            </a:r>
          </a:p>
        </p:txBody>
      </p:sp>
      <p:grpSp>
        <p:nvGrpSpPr>
          <p:cNvPr id="24" name="Group 23">
            <a:extLst>
              <a:ext uri="{FF2B5EF4-FFF2-40B4-BE49-F238E27FC236}">
                <a16:creationId xmlns:a16="http://schemas.microsoft.com/office/drawing/2014/main" id="{9C5F4634-5439-4CEB-7911-BF0F6AA0B25B}"/>
              </a:ext>
            </a:extLst>
          </p:cNvPr>
          <p:cNvGrpSpPr/>
          <p:nvPr/>
        </p:nvGrpSpPr>
        <p:grpSpPr>
          <a:xfrm>
            <a:off x="9307429" y="4570142"/>
            <a:ext cx="2345499" cy="1815451"/>
            <a:chOff x="495013" y="4190863"/>
            <a:chExt cx="2345499" cy="1815451"/>
          </a:xfrm>
        </p:grpSpPr>
        <p:pic>
          <p:nvPicPr>
            <p:cNvPr id="4" name="Picture 3">
              <a:extLst>
                <a:ext uri="{FF2B5EF4-FFF2-40B4-BE49-F238E27FC236}">
                  <a16:creationId xmlns:a16="http://schemas.microsoft.com/office/drawing/2014/main" id="{13F6D10B-3B3C-CE2F-09DD-7D5F23EFBA4E}"/>
                </a:ext>
              </a:extLst>
            </p:cNvPr>
            <p:cNvPicPr>
              <a:picLocks noChangeAspect="1"/>
            </p:cNvPicPr>
            <p:nvPr/>
          </p:nvPicPr>
          <p:blipFill>
            <a:blip r:embed="rId5"/>
            <a:stretch>
              <a:fillRect/>
            </a:stretch>
          </p:blipFill>
          <p:spPr>
            <a:xfrm>
              <a:off x="1117350" y="4190863"/>
              <a:ext cx="939800" cy="685800"/>
            </a:xfrm>
            <a:prstGeom prst="rect">
              <a:avLst/>
            </a:prstGeom>
          </p:spPr>
        </p:pic>
        <p:sp>
          <p:nvSpPr>
            <p:cNvPr id="17" name="TextBox 16">
              <a:extLst>
                <a:ext uri="{FF2B5EF4-FFF2-40B4-BE49-F238E27FC236}">
                  <a16:creationId xmlns:a16="http://schemas.microsoft.com/office/drawing/2014/main" id="{11D4F08F-DEAC-7DC6-C004-86D8CB7E2538}"/>
                </a:ext>
              </a:extLst>
            </p:cNvPr>
            <p:cNvSpPr txBox="1"/>
            <p:nvPr/>
          </p:nvSpPr>
          <p:spPr>
            <a:xfrm>
              <a:off x="495013" y="4917170"/>
              <a:ext cx="2345499" cy="1089144"/>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Non-GMO Project Verified: Since 2018, more than 240 of our products have been verified with the Non-GMO Project.</a:t>
              </a:r>
            </a:p>
          </p:txBody>
        </p:sp>
      </p:grpSp>
      <p:grpSp>
        <p:nvGrpSpPr>
          <p:cNvPr id="25" name="Group 24">
            <a:extLst>
              <a:ext uri="{FF2B5EF4-FFF2-40B4-BE49-F238E27FC236}">
                <a16:creationId xmlns:a16="http://schemas.microsoft.com/office/drawing/2014/main" id="{DFB82F6B-A4CA-7DD0-280D-813071BB231C}"/>
              </a:ext>
            </a:extLst>
          </p:cNvPr>
          <p:cNvGrpSpPr/>
          <p:nvPr/>
        </p:nvGrpSpPr>
        <p:grpSpPr>
          <a:xfrm>
            <a:off x="3983468" y="4409581"/>
            <a:ext cx="2254664" cy="1976012"/>
            <a:chOff x="4328227" y="4030302"/>
            <a:chExt cx="2254664" cy="1976012"/>
          </a:xfrm>
        </p:grpSpPr>
        <p:pic>
          <p:nvPicPr>
            <p:cNvPr id="3" name="Picture 2" descr="Shape&#10;&#10;Description automatically generated with low confidence">
              <a:extLst>
                <a:ext uri="{FF2B5EF4-FFF2-40B4-BE49-F238E27FC236}">
                  <a16:creationId xmlns:a16="http://schemas.microsoft.com/office/drawing/2014/main" id="{000BDA8E-9C8E-6DA4-F60B-46B9C2C58BB2}"/>
                </a:ext>
              </a:extLst>
            </p:cNvPr>
            <p:cNvPicPr>
              <a:picLocks noChangeAspect="1"/>
            </p:cNvPicPr>
            <p:nvPr/>
          </p:nvPicPr>
          <p:blipFill>
            <a:blip r:embed="rId6"/>
            <a:stretch>
              <a:fillRect/>
            </a:stretch>
          </p:blipFill>
          <p:spPr>
            <a:xfrm>
              <a:off x="5032378" y="4030302"/>
              <a:ext cx="846361" cy="846361"/>
            </a:xfrm>
            <a:prstGeom prst="rect">
              <a:avLst/>
            </a:prstGeom>
          </p:spPr>
        </p:pic>
        <p:sp>
          <p:nvSpPr>
            <p:cNvPr id="19" name="TextBox 18">
              <a:extLst>
                <a:ext uri="{FF2B5EF4-FFF2-40B4-BE49-F238E27FC236}">
                  <a16:creationId xmlns:a16="http://schemas.microsoft.com/office/drawing/2014/main" id="{8CC7D11E-F3A6-16A4-0E9A-45080BB8D5E8}"/>
                </a:ext>
              </a:extLst>
            </p:cNvPr>
            <p:cNvSpPr txBox="1"/>
            <p:nvPr/>
          </p:nvSpPr>
          <p:spPr>
            <a:xfrm>
              <a:off x="4328227" y="4917170"/>
              <a:ext cx="2254664" cy="1089144"/>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Kosher: All of our products are certified Kosher by OK Kosher Certification and KOF-K Kosher Certification.</a:t>
              </a:r>
            </a:p>
          </p:txBody>
        </p:sp>
      </p:grpSp>
      <p:grpSp>
        <p:nvGrpSpPr>
          <p:cNvPr id="23" name="Group 22">
            <a:extLst>
              <a:ext uri="{FF2B5EF4-FFF2-40B4-BE49-F238E27FC236}">
                <a16:creationId xmlns:a16="http://schemas.microsoft.com/office/drawing/2014/main" id="{380A5006-CEBF-B6E7-C750-DF46D4F071B2}"/>
              </a:ext>
            </a:extLst>
          </p:cNvPr>
          <p:cNvGrpSpPr/>
          <p:nvPr/>
        </p:nvGrpSpPr>
        <p:grpSpPr>
          <a:xfrm>
            <a:off x="495013" y="4111462"/>
            <a:ext cx="3065697" cy="2369974"/>
            <a:chOff x="8276496" y="1464507"/>
            <a:chExt cx="3065697" cy="2369974"/>
          </a:xfrm>
        </p:grpSpPr>
        <p:pic>
          <p:nvPicPr>
            <p:cNvPr id="12" name="Picture 11" descr="Text&#10;&#10;Description automatically generated">
              <a:extLst>
                <a:ext uri="{FF2B5EF4-FFF2-40B4-BE49-F238E27FC236}">
                  <a16:creationId xmlns:a16="http://schemas.microsoft.com/office/drawing/2014/main" id="{712BB1ED-5AB8-1BE9-C18D-502E9FC0344B}"/>
                </a:ext>
              </a:extLst>
            </p:cNvPr>
            <p:cNvPicPr>
              <a:picLocks noChangeAspect="1"/>
            </p:cNvPicPr>
            <p:nvPr/>
          </p:nvPicPr>
          <p:blipFill>
            <a:blip r:embed="rId7"/>
            <a:stretch>
              <a:fillRect/>
            </a:stretch>
          </p:blipFill>
          <p:spPr>
            <a:xfrm>
              <a:off x="9044662" y="1464507"/>
              <a:ext cx="1110638" cy="759306"/>
            </a:xfrm>
            <a:prstGeom prst="rect">
              <a:avLst/>
            </a:prstGeom>
          </p:spPr>
        </p:pic>
        <p:sp>
          <p:nvSpPr>
            <p:cNvPr id="21" name="TextBox 20">
              <a:extLst>
                <a:ext uri="{FF2B5EF4-FFF2-40B4-BE49-F238E27FC236}">
                  <a16:creationId xmlns:a16="http://schemas.microsoft.com/office/drawing/2014/main" id="{7685AF16-37D5-48FD-2C00-9C8CE02FF7B1}"/>
                </a:ext>
              </a:extLst>
            </p:cNvPr>
            <p:cNvSpPr txBox="1"/>
            <p:nvPr/>
          </p:nvSpPr>
          <p:spPr>
            <a:xfrm>
              <a:off x="8276496" y="2232376"/>
              <a:ext cx="3065697" cy="1602105"/>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Gluten Free: Our 83,698 square-foot 100% gluten free facility adheres to industry-leading protocols, including batch testing using an ELISA Gluten Assay test. Select products certified by the Gluten-Free Certification Organization.</a:t>
              </a:r>
            </a:p>
          </p:txBody>
        </p:sp>
      </p:grpSp>
      <p:grpSp>
        <p:nvGrpSpPr>
          <p:cNvPr id="31" name="Group 30">
            <a:extLst>
              <a:ext uri="{FF2B5EF4-FFF2-40B4-BE49-F238E27FC236}">
                <a16:creationId xmlns:a16="http://schemas.microsoft.com/office/drawing/2014/main" id="{B49C660C-8F9D-FB1B-7130-3FB70056D1E5}"/>
              </a:ext>
            </a:extLst>
          </p:cNvPr>
          <p:cNvGrpSpPr/>
          <p:nvPr/>
        </p:nvGrpSpPr>
        <p:grpSpPr>
          <a:xfrm>
            <a:off x="6737268" y="4498085"/>
            <a:ext cx="2071025" cy="1846183"/>
            <a:chOff x="1815537" y="4539410"/>
            <a:chExt cx="2071025" cy="1846183"/>
          </a:xfrm>
        </p:grpSpPr>
        <p:pic>
          <p:nvPicPr>
            <p:cNvPr id="6" name="Picture 5" descr="A picture containing text, outdoor, sign, pole&#10;&#10;Description automatically generated">
              <a:extLst>
                <a:ext uri="{FF2B5EF4-FFF2-40B4-BE49-F238E27FC236}">
                  <a16:creationId xmlns:a16="http://schemas.microsoft.com/office/drawing/2014/main" id="{3D47F2EC-61CC-66F9-0F8C-77A0F59D469C}"/>
                </a:ext>
              </a:extLst>
            </p:cNvPr>
            <p:cNvPicPr>
              <a:picLocks noChangeAspect="1"/>
            </p:cNvPicPr>
            <p:nvPr/>
          </p:nvPicPr>
          <p:blipFill>
            <a:blip r:embed="rId8"/>
            <a:stretch>
              <a:fillRect/>
            </a:stretch>
          </p:blipFill>
          <p:spPr>
            <a:xfrm>
              <a:off x="2416045" y="4539410"/>
              <a:ext cx="736786" cy="736786"/>
            </a:xfrm>
            <a:prstGeom prst="rect">
              <a:avLst/>
            </a:prstGeom>
          </p:spPr>
        </p:pic>
        <p:sp>
          <p:nvSpPr>
            <p:cNvPr id="30" name="TextBox 29">
              <a:extLst>
                <a:ext uri="{FF2B5EF4-FFF2-40B4-BE49-F238E27FC236}">
                  <a16:creationId xmlns:a16="http://schemas.microsoft.com/office/drawing/2014/main" id="{8EF29337-527A-A3E4-B754-12A63F5B61B9}"/>
                </a:ext>
              </a:extLst>
            </p:cNvPr>
            <p:cNvSpPr txBox="1"/>
            <p:nvPr/>
          </p:nvSpPr>
          <p:spPr>
            <a:xfrm>
              <a:off x="1815537" y="5296449"/>
              <a:ext cx="2071025" cy="1089144"/>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Organic: We’ve been third-party certified organic by Quality Assurance International since 2002</a:t>
              </a:r>
            </a:p>
          </p:txBody>
        </p:sp>
      </p:grpSp>
      <p:pic>
        <p:nvPicPr>
          <p:cNvPr id="8" name="Picture 7" descr="A picture containing text, clipart&#10;&#10;Description automatically generated">
            <a:extLst>
              <a:ext uri="{FF2B5EF4-FFF2-40B4-BE49-F238E27FC236}">
                <a16:creationId xmlns:a16="http://schemas.microsoft.com/office/drawing/2014/main" id="{58A48FB2-E1DB-B7D6-5E98-5279EAD27C05}"/>
              </a:ext>
            </a:extLst>
          </p:cNvPr>
          <p:cNvPicPr>
            <a:picLocks noChangeAspect="1"/>
          </p:cNvPicPr>
          <p:nvPr/>
        </p:nvPicPr>
        <p:blipFill>
          <a:blip r:embed="rId9"/>
          <a:stretch>
            <a:fillRect/>
          </a:stretch>
        </p:blipFill>
        <p:spPr>
          <a:xfrm>
            <a:off x="1113479" y="1947491"/>
            <a:ext cx="1417962" cy="565390"/>
          </a:xfrm>
          <a:prstGeom prst="rect">
            <a:avLst/>
          </a:prstGeom>
        </p:spPr>
      </p:pic>
    </p:spTree>
    <p:extLst>
      <p:ext uri="{BB962C8B-B14F-4D97-AF65-F5344CB8AC3E}">
        <p14:creationId xmlns:p14="http://schemas.microsoft.com/office/powerpoint/2010/main" val="1302714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descr="A picture containing text&#10;&#10;Description automatically generated">
            <a:extLst>
              <a:ext uri="{FF2B5EF4-FFF2-40B4-BE49-F238E27FC236}">
                <a16:creationId xmlns:a16="http://schemas.microsoft.com/office/drawing/2014/main" id="{BC104067-D6BB-E4E6-6E09-70FE6E45E93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67959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ext, letter&#10;&#10;Description automatically generated">
            <a:extLst>
              <a:ext uri="{FF2B5EF4-FFF2-40B4-BE49-F238E27FC236}">
                <a16:creationId xmlns:a16="http://schemas.microsoft.com/office/drawing/2014/main" id="{EB8207D2-BE81-B458-9007-41B3C6B4176C}"/>
              </a:ext>
            </a:extLst>
          </p:cNvPr>
          <p:cNvPicPr>
            <a:picLocks noChangeAspect="1"/>
          </p:cNvPicPr>
          <p:nvPr/>
        </p:nvPicPr>
        <p:blipFill>
          <a:blip r:embed="rId3"/>
          <a:stretch>
            <a:fillRect/>
          </a:stretch>
        </p:blipFill>
        <p:spPr>
          <a:xfrm>
            <a:off x="2640254" y="3343918"/>
            <a:ext cx="2697874" cy="3372341"/>
          </a:xfrm>
          <a:prstGeom prst="rect">
            <a:avLst/>
          </a:prstGeom>
        </p:spPr>
      </p:pic>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6172234"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Meet Bob &amp; </a:t>
            </a:r>
            <a:r>
              <a:rPr lang="en-US" sz="2800" b="1" dirty="0">
                <a:solidFill>
                  <a:srgbClr val="C91400"/>
                </a:solidFill>
                <a:latin typeface="Arial" panose="020B0604020202020204" pitchFamily="34" charset="0"/>
                <a:cs typeface="Arial" panose="020B0604020202020204" pitchFamily="34" charset="0"/>
              </a:rPr>
              <a:t>Charlee</a:t>
            </a:r>
            <a:endParaRPr lang="en-US" sz="2800" dirty="0">
              <a:solidFill>
                <a:srgbClr val="C9140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C352286-4466-6581-BF33-532898DD2C2A}"/>
              </a:ext>
            </a:extLst>
          </p:cNvPr>
          <p:cNvSpPr txBox="1"/>
          <p:nvPr/>
        </p:nvSpPr>
        <p:spPr>
          <a:xfrm>
            <a:off x="495013" y="1425463"/>
            <a:ext cx="5457670" cy="2115131"/>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For Bob Moore, it all started with a kernel of truth—a wheat kernel, that is! Back in the 1960s, Bob’s wife, Charlee, decided she would feed her family nutritious whole grains, starting with an incredible loaf of whole wheat bread fresh from the oven.</a:t>
            </a:r>
            <a:br>
              <a:rPr lang="en-US" sz="1200" dirty="0"/>
            </a:br>
            <a:r>
              <a:rPr lang="en-US" sz="1200" dirty="0"/>
              <a:t> </a:t>
            </a:r>
            <a:br>
              <a:rPr lang="en-US" sz="1200" dirty="0"/>
            </a:br>
            <a:r>
              <a:rPr lang="en-US" sz="1200" dirty="0"/>
              <a:t>A few years later, Bob was inspired by </a:t>
            </a:r>
            <a:r>
              <a:rPr lang="en-US" sz="1200" i="1" dirty="0"/>
              <a:t>John </a:t>
            </a:r>
            <a:r>
              <a:rPr lang="en-US" sz="1200" i="1" dirty="0" err="1"/>
              <a:t>Goffe’s</a:t>
            </a:r>
            <a:r>
              <a:rPr lang="en-US" sz="1200" i="1" dirty="0"/>
              <a:t> Mill</a:t>
            </a:r>
            <a:r>
              <a:rPr lang="en-US" sz="1200" dirty="0"/>
              <a:t>, the story of a man who—with no prior experience—resurrected his family’s ancestral mill and ground wheat into flour.</a:t>
            </a:r>
          </a:p>
        </p:txBody>
      </p:sp>
      <p:sp>
        <p:nvSpPr>
          <p:cNvPr id="14" name="TextBox 13">
            <a:extLst>
              <a:ext uri="{FF2B5EF4-FFF2-40B4-BE49-F238E27FC236}">
                <a16:creationId xmlns:a16="http://schemas.microsoft.com/office/drawing/2014/main" id="{982FFD55-E202-9B5F-EBB7-0249BFC66260}"/>
              </a:ext>
            </a:extLst>
          </p:cNvPr>
          <p:cNvSpPr txBox="1"/>
          <p:nvPr/>
        </p:nvSpPr>
        <p:spPr>
          <a:xfrm>
            <a:off x="6287162" y="1425463"/>
            <a:ext cx="5188273" cy="2115131"/>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Bob’s entrepreneurial spirit was fired up! He immersed himself in the ancient art of stone milling and contacted dozens of people and companies` in his quest to locate millstones and other flour-making equipment, opening </a:t>
            </a:r>
            <a:r>
              <a:rPr lang="en-US" sz="1200" dirty="0" err="1"/>
              <a:t>Moores</a:t>
            </a:r>
            <a:r>
              <a:rPr lang="en-US" sz="1200" dirty="0"/>
              <a:t>’ Flour Mill in 1974 in Redding, California with Charlee and two of their sons.</a:t>
            </a:r>
          </a:p>
          <a:p>
            <a:endParaRPr lang="en-US" sz="1200" dirty="0"/>
          </a:p>
          <a:p>
            <a:r>
              <a:rPr lang="en-US" sz="1200" i="1" dirty="0"/>
              <a:t>My dream was to get that mill operating, and go into business with my sons, a vision similar to the dream my dad and I shared.</a:t>
            </a:r>
            <a:r>
              <a:rPr lang="en-US" sz="1200" dirty="0"/>
              <a:t> ~ Bob</a:t>
            </a:r>
          </a:p>
        </p:txBody>
      </p:sp>
      <p:pic>
        <p:nvPicPr>
          <p:cNvPr id="18" name="Picture 17">
            <a:extLst>
              <a:ext uri="{FF2B5EF4-FFF2-40B4-BE49-F238E27FC236}">
                <a16:creationId xmlns:a16="http://schemas.microsoft.com/office/drawing/2014/main" id="{68D8DF1A-071F-CDBD-609B-D2FE7A7B08D3}"/>
              </a:ext>
            </a:extLst>
          </p:cNvPr>
          <p:cNvPicPr>
            <a:picLocks noChangeAspect="1"/>
          </p:cNvPicPr>
          <p:nvPr/>
        </p:nvPicPr>
        <p:blipFill>
          <a:blip r:embed="rId5"/>
          <a:srcRect/>
          <a:stretch/>
        </p:blipFill>
        <p:spPr>
          <a:xfrm>
            <a:off x="5347121" y="3111087"/>
            <a:ext cx="6830344" cy="3838002"/>
          </a:xfrm>
          <a:prstGeom prst="rect">
            <a:avLst/>
          </a:prstGeom>
          <a:effectLst>
            <a:softEdge rad="536239"/>
          </a:effectLst>
        </p:spPr>
      </p:pic>
      <p:sp>
        <p:nvSpPr>
          <p:cNvPr id="19" name="TextBox 18">
            <a:extLst>
              <a:ext uri="{FF2B5EF4-FFF2-40B4-BE49-F238E27FC236}">
                <a16:creationId xmlns:a16="http://schemas.microsoft.com/office/drawing/2014/main" id="{BCF1347F-1334-2E75-78F8-78E53130ED54}"/>
              </a:ext>
            </a:extLst>
          </p:cNvPr>
          <p:cNvSpPr txBox="1"/>
          <p:nvPr/>
        </p:nvSpPr>
        <p:spPr>
          <a:xfrm>
            <a:off x="495013" y="3713950"/>
            <a:ext cx="2145241" cy="1858650"/>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i="1" dirty="0"/>
              <a:t>I envisioned the mill as a way to do what I wanted to do, what I believed in, which was whole grains. It was unique, it was healthy, and it fit all my aspirations for helping people.</a:t>
            </a:r>
            <a:r>
              <a:rPr lang="en-US" sz="1200" dirty="0"/>
              <a:t> ~ Bob</a:t>
            </a:r>
          </a:p>
        </p:txBody>
      </p:sp>
    </p:spTree>
    <p:extLst>
      <p:ext uri="{BB962C8B-B14F-4D97-AF65-F5344CB8AC3E}">
        <p14:creationId xmlns:p14="http://schemas.microsoft.com/office/powerpoint/2010/main" val="3088723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6172234"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Meet Bob &amp; </a:t>
            </a:r>
            <a:r>
              <a:rPr lang="en-US" sz="2800" b="1" dirty="0">
                <a:solidFill>
                  <a:srgbClr val="C91400"/>
                </a:solidFill>
                <a:latin typeface="Arial" panose="020B0604020202020204" pitchFamily="34" charset="0"/>
                <a:cs typeface="Arial" panose="020B0604020202020204" pitchFamily="34" charset="0"/>
              </a:rPr>
              <a:t>Charlee</a:t>
            </a:r>
            <a:endParaRPr lang="en-US" sz="2800" dirty="0">
              <a:solidFill>
                <a:srgbClr val="C9140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C352286-4466-6581-BF33-532898DD2C2A}"/>
              </a:ext>
            </a:extLst>
          </p:cNvPr>
          <p:cNvSpPr txBox="1"/>
          <p:nvPr/>
        </p:nvSpPr>
        <p:spPr>
          <a:xfrm>
            <a:off x="495013" y="1425463"/>
            <a:ext cx="5457670" cy="4679935"/>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A few years later, Bob and Charlee left the mill to their sons and retired to Milwaukie, Oregon. But Bob soon learned it’s never too late to pursue a dream! After happening upon an old feed mill, he and Charlee took a leap of faith and launched Bob’s Red Mill in 1978.</a:t>
            </a:r>
            <a:br>
              <a:rPr lang="en-US" sz="1200" dirty="0"/>
            </a:br>
            <a:r>
              <a:rPr lang="en-US" sz="1200" dirty="0"/>
              <a:t> </a:t>
            </a:r>
            <a:br>
              <a:rPr lang="en-US" sz="1200" dirty="0"/>
            </a:br>
            <a:r>
              <a:rPr lang="en-US" sz="1200" i="1" dirty="0"/>
              <a:t>It just never occurred to me that I couldn’t do it. Here’s the thing—I get a business going that I absolutely love, one that I’ve worked my whole life to get. </a:t>
            </a:r>
            <a:r>
              <a:rPr lang="en-US" sz="1200" dirty="0"/>
              <a:t>~ Bob</a:t>
            </a:r>
            <a:br>
              <a:rPr lang="en-US" sz="1200" dirty="0"/>
            </a:br>
            <a:r>
              <a:rPr lang="en-US" sz="1200" dirty="0"/>
              <a:t> </a:t>
            </a:r>
            <a:br>
              <a:rPr lang="en-US" sz="1200" dirty="0"/>
            </a:br>
            <a:r>
              <a:rPr lang="en-US" sz="1200" dirty="0"/>
              <a:t>Bob’s Red Mill quickly made a splash in the burgeoning natural foods market, but soon Fred G. Meyer asked Bob to supply his Northwest grocery chain with dozens of products, introducing new customers to wholesome whole grains.</a:t>
            </a:r>
          </a:p>
          <a:p>
            <a:endParaRPr lang="en-US" sz="1200" dirty="0"/>
          </a:p>
          <a:p>
            <a:r>
              <a:rPr lang="en-US" sz="1200" dirty="0"/>
              <a:t>The business was a success, but a devastating fire destroyed the original mill in 1988 in a suspected arson. For many, this tragedy would have been the end of the story, but Bob’s unyielding commitment to his and Charlee’s dream made him move heaven and earth to rebuild the company in a newer, larger facility—at age 59!</a:t>
            </a:r>
          </a:p>
        </p:txBody>
      </p:sp>
      <p:sp>
        <p:nvSpPr>
          <p:cNvPr id="14" name="TextBox 13">
            <a:extLst>
              <a:ext uri="{FF2B5EF4-FFF2-40B4-BE49-F238E27FC236}">
                <a16:creationId xmlns:a16="http://schemas.microsoft.com/office/drawing/2014/main" id="{982FFD55-E202-9B5F-EBB7-0249BFC66260}"/>
              </a:ext>
            </a:extLst>
          </p:cNvPr>
          <p:cNvSpPr txBox="1"/>
          <p:nvPr/>
        </p:nvSpPr>
        <p:spPr>
          <a:xfrm>
            <a:off x="6287162" y="1425463"/>
            <a:ext cx="5188273" cy="1602170"/>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i="1" dirty="0"/>
              <a:t>As heavy as it was, and as difficult as it was, I was bound and determined to keep showing up, to keep moving forward. I just don’t know how in the heck I did it.</a:t>
            </a:r>
            <a:r>
              <a:rPr lang="en-US" sz="1200" dirty="0"/>
              <a:t> ~ Bob</a:t>
            </a:r>
            <a:br>
              <a:rPr lang="en-US" sz="1200" dirty="0"/>
            </a:br>
            <a:r>
              <a:rPr lang="en-US" sz="1200" dirty="0"/>
              <a:t> </a:t>
            </a:r>
            <a:br>
              <a:rPr lang="en-US" sz="1200" dirty="0"/>
            </a:br>
            <a:r>
              <a:rPr lang="en-US" sz="1200" dirty="0"/>
              <a:t>Today, Bob’s Red Mill is a worldwide brand offering more than 200 products, with more than 700 employees.</a:t>
            </a:r>
          </a:p>
        </p:txBody>
      </p:sp>
      <p:pic>
        <p:nvPicPr>
          <p:cNvPr id="20" name="Picture 19" descr="A picture containing indoor&#10;&#10;Description automatically generated">
            <a:extLst>
              <a:ext uri="{FF2B5EF4-FFF2-40B4-BE49-F238E27FC236}">
                <a16:creationId xmlns:a16="http://schemas.microsoft.com/office/drawing/2014/main" id="{A0D09C1E-8042-DBDF-0EFC-52122A6D75BD}"/>
              </a:ext>
            </a:extLst>
          </p:cNvPr>
          <p:cNvPicPr>
            <a:picLocks noChangeAspect="1"/>
          </p:cNvPicPr>
          <p:nvPr/>
        </p:nvPicPr>
        <p:blipFill>
          <a:blip r:embed="rId4"/>
          <a:stretch>
            <a:fillRect/>
          </a:stretch>
        </p:blipFill>
        <p:spPr>
          <a:xfrm>
            <a:off x="8429233" y="3027633"/>
            <a:ext cx="3638323" cy="2477711"/>
          </a:xfrm>
          <a:prstGeom prst="rect">
            <a:avLst/>
          </a:prstGeom>
          <a:effectLst>
            <a:softEdge rad="317500"/>
          </a:effectLst>
        </p:spPr>
      </p:pic>
      <p:pic>
        <p:nvPicPr>
          <p:cNvPr id="21" name="Picture 20" descr="A group of people standing on a balcony&#10;&#10;Description automatically generated with medium confidence">
            <a:extLst>
              <a:ext uri="{FF2B5EF4-FFF2-40B4-BE49-F238E27FC236}">
                <a16:creationId xmlns:a16="http://schemas.microsoft.com/office/drawing/2014/main" id="{FEAAB398-72C9-2039-53E4-7D574236F2B3}"/>
              </a:ext>
            </a:extLst>
          </p:cNvPr>
          <p:cNvPicPr>
            <a:picLocks noChangeAspect="1"/>
          </p:cNvPicPr>
          <p:nvPr/>
        </p:nvPicPr>
        <p:blipFill>
          <a:blip r:embed="rId5"/>
          <a:stretch>
            <a:fillRect/>
          </a:stretch>
        </p:blipFill>
        <p:spPr>
          <a:xfrm>
            <a:off x="5952683" y="4400749"/>
            <a:ext cx="3314863" cy="2209189"/>
          </a:xfrm>
          <a:prstGeom prst="rect">
            <a:avLst/>
          </a:prstGeom>
          <a:effectLst>
            <a:softEdge rad="317500"/>
          </a:effectLst>
        </p:spPr>
      </p:pic>
    </p:spTree>
    <p:extLst>
      <p:ext uri="{BB962C8B-B14F-4D97-AF65-F5344CB8AC3E}">
        <p14:creationId xmlns:p14="http://schemas.microsoft.com/office/powerpoint/2010/main" val="993781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ext&#10;&#10;Description automatically generated">
            <a:extLst>
              <a:ext uri="{FF2B5EF4-FFF2-40B4-BE49-F238E27FC236}">
                <a16:creationId xmlns:a16="http://schemas.microsoft.com/office/drawing/2014/main" id="{DA8BD1A3-DC10-2CEB-3BE2-5D35B1D6BEE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614" y="1882016"/>
            <a:ext cx="6580147" cy="4935110"/>
          </a:xfrm>
          <a:prstGeom prst="rect">
            <a:avLst/>
          </a:prstGeom>
        </p:spPr>
      </p:pic>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6172234"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Bob's</a:t>
            </a:r>
            <a:r>
              <a:rPr lang="en-US" sz="2800" b="1" dirty="0">
                <a:latin typeface="Arial" panose="020B0604020202020204" pitchFamily="34" charset="0"/>
                <a:cs typeface="Arial" panose="020B0604020202020204" pitchFamily="34" charset="0"/>
              </a:rPr>
              <a:t> </a:t>
            </a:r>
            <a:r>
              <a:rPr lang="en-US" sz="2800" b="1" dirty="0">
                <a:solidFill>
                  <a:srgbClr val="C91400"/>
                </a:solidFill>
                <a:latin typeface="Arial" panose="020B0604020202020204" pitchFamily="34" charset="0"/>
                <a:cs typeface="Arial" panose="020B0604020202020204" pitchFamily="34" charset="0"/>
              </a:rPr>
              <a:t>Legacy</a:t>
            </a:r>
            <a:endParaRPr lang="en-US" sz="2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C352286-4466-6581-BF33-532898DD2C2A}"/>
              </a:ext>
            </a:extLst>
          </p:cNvPr>
          <p:cNvSpPr txBox="1"/>
          <p:nvPr/>
        </p:nvSpPr>
        <p:spPr>
          <a:xfrm>
            <a:off x="495013" y="1425463"/>
            <a:ext cx="5457670" cy="1089209"/>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Bob’s philosophy has always been people before profit—it’s even the title of his biography! Bob’s Red Mill was inspired by Bob’s desire to nourish people with wholesome, whole grain food, but as the company grew and expanded, he also focused on treating his employees with care and respect.</a:t>
            </a:r>
          </a:p>
        </p:txBody>
      </p:sp>
      <p:sp>
        <p:nvSpPr>
          <p:cNvPr id="12" name="TextBox 11">
            <a:extLst>
              <a:ext uri="{FF2B5EF4-FFF2-40B4-BE49-F238E27FC236}">
                <a16:creationId xmlns:a16="http://schemas.microsoft.com/office/drawing/2014/main" id="{BBABB21C-5883-F4E0-F7BB-39CEE122C08E}"/>
              </a:ext>
            </a:extLst>
          </p:cNvPr>
          <p:cNvSpPr txBox="1"/>
          <p:nvPr/>
        </p:nvSpPr>
        <p:spPr>
          <a:xfrm>
            <a:off x="6350806" y="1995724"/>
            <a:ext cx="5188273" cy="4423455"/>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While Bob was approached many times to sell the company, he held fast to his belief that teamwork and determination were the bedrock for a successful business, and that everyone should benefit from their hard work. So instead of selling out, he created an Employee Stock Ownership Program in 2010, making everyone an employee owner. As of 2020, we’re proudly 100% employee owned, one of only about 8,000 businesses in the country to achieve this incredible feat!</a:t>
            </a:r>
          </a:p>
          <a:p>
            <a:endParaRPr lang="en-US" sz="1200" dirty="0"/>
          </a:p>
          <a:p>
            <a:r>
              <a:rPr lang="en-US" sz="1200" i="1" dirty="0"/>
              <a:t>Big companies swallow little companies, and bigger companies swallow big companies. This is a love of power and money and, honestly, the best way to break out of that is to have some kind of faith that you’ll be taken care of if you work and share success with the people who make it possible.</a:t>
            </a:r>
            <a:r>
              <a:rPr lang="en-US" sz="1200" dirty="0"/>
              <a:t> ~ Bob</a:t>
            </a:r>
          </a:p>
          <a:p>
            <a:endParaRPr lang="en-US" sz="1200" dirty="0"/>
          </a:p>
          <a:p>
            <a:r>
              <a:rPr lang="en-US" sz="1200" dirty="0"/>
              <a:t>Each and every one of our employee owners has a vested interest in the company. We’re in it together, and we take pride in our work as we strive to bring fresh, wholesome food to the world.</a:t>
            </a:r>
          </a:p>
        </p:txBody>
      </p:sp>
      <p:pic>
        <p:nvPicPr>
          <p:cNvPr id="17" name="Picture 16" descr="A picture containing logo&#10;&#10;Description automatically generated">
            <a:extLst>
              <a:ext uri="{FF2B5EF4-FFF2-40B4-BE49-F238E27FC236}">
                <a16:creationId xmlns:a16="http://schemas.microsoft.com/office/drawing/2014/main" id="{78A912F1-0537-39CE-519B-9DD5214924E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77749" y="2804624"/>
            <a:ext cx="1972808" cy="1908219"/>
          </a:xfrm>
          <a:prstGeom prst="rect">
            <a:avLst/>
          </a:prstGeom>
        </p:spPr>
      </p:pic>
      <p:pic>
        <p:nvPicPr>
          <p:cNvPr id="22" name="Picture 21" descr="Logo&#10;&#10;Description automatically generated">
            <a:extLst>
              <a:ext uri="{FF2B5EF4-FFF2-40B4-BE49-F238E27FC236}">
                <a16:creationId xmlns:a16="http://schemas.microsoft.com/office/drawing/2014/main" id="{C2A1B295-CD2D-4FE8-943D-39F2769CDC84}"/>
              </a:ext>
            </a:extLst>
          </p:cNvPr>
          <p:cNvPicPr>
            <a:picLocks noChangeAspect="1"/>
          </p:cNvPicPr>
          <p:nvPr/>
        </p:nvPicPr>
        <p:blipFill>
          <a:blip r:embed="rId6"/>
          <a:stretch>
            <a:fillRect/>
          </a:stretch>
        </p:blipFill>
        <p:spPr>
          <a:xfrm>
            <a:off x="895146" y="5166084"/>
            <a:ext cx="1483318" cy="1045533"/>
          </a:xfrm>
          <a:prstGeom prst="rect">
            <a:avLst/>
          </a:prstGeom>
        </p:spPr>
      </p:pic>
      <p:sp>
        <p:nvSpPr>
          <p:cNvPr id="23" name="TextBox 22">
            <a:extLst>
              <a:ext uri="{FF2B5EF4-FFF2-40B4-BE49-F238E27FC236}">
                <a16:creationId xmlns:a16="http://schemas.microsoft.com/office/drawing/2014/main" id="{1E71DED3-4987-2DA4-1EAC-5DD5681A3336}"/>
              </a:ext>
            </a:extLst>
          </p:cNvPr>
          <p:cNvSpPr txBox="1"/>
          <p:nvPr/>
        </p:nvSpPr>
        <p:spPr>
          <a:xfrm>
            <a:off x="6434250" y="1512683"/>
            <a:ext cx="5104830" cy="369332"/>
          </a:xfrm>
          <a:prstGeom prst="rect">
            <a:avLst/>
          </a:prstGeom>
          <a:solidFill>
            <a:srgbClr val="C914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100% Employee Owned</a:t>
            </a:r>
          </a:p>
        </p:txBody>
      </p:sp>
    </p:spTree>
    <p:extLst>
      <p:ext uri="{BB962C8B-B14F-4D97-AF65-F5344CB8AC3E}">
        <p14:creationId xmlns:p14="http://schemas.microsoft.com/office/powerpoint/2010/main" val="3133515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picture containing diagram&#10;&#10;Description automatically generated">
            <a:extLst>
              <a:ext uri="{FF2B5EF4-FFF2-40B4-BE49-F238E27FC236}">
                <a16:creationId xmlns:a16="http://schemas.microsoft.com/office/drawing/2014/main" id="{02BA3B06-5E67-4C4C-111F-1E32937C3473}"/>
              </a:ext>
            </a:extLst>
          </p:cNvPr>
          <p:cNvPicPr>
            <a:picLocks noChangeAspect="1"/>
          </p:cNvPicPr>
          <p:nvPr/>
        </p:nvPicPr>
        <p:blipFill>
          <a:blip r:embed="rId3"/>
          <a:stretch>
            <a:fillRect/>
          </a:stretch>
        </p:blipFill>
        <p:spPr>
          <a:xfrm>
            <a:off x="6581552" y="637954"/>
            <a:ext cx="4978991" cy="6223740"/>
          </a:xfrm>
          <a:prstGeom prst="rect">
            <a:avLst/>
          </a:prstGeom>
        </p:spPr>
      </p:pic>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6172234" cy="523220"/>
          </a:xfrm>
          <a:prstGeom prst="rect">
            <a:avLst/>
          </a:prstGeom>
          <a:noFill/>
        </p:spPr>
        <p:txBody>
          <a:bodyPr wrap="square" rtlCol="0">
            <a:spAutoFit/>
          </a:bodyPr>
          <a:lstStyle/>
          <a:p>
            <a:r>
              <a:rPr lang="en-US" sz="2800" b="1" dirty="0">
                <a:solidFill>
                  <a:srgbClr val="945200"/>
                </a:solidFill>
                <a:latin typeface="Arial" panose="020B0604020202020204" pitchFamily="34" charset="0"/>
                <a:cs typeface="Arial" panose="020B0604020202020204" pitchFamily="34" charset="0"/>
              </a:rPr>
              <a:t>What Is </a:t>
            </a:r>
            <a:r>
              <a:rPr lang="en-US" sz="2800" b="1" dirty="0">
                <a:solidFill>
                  <a:srgbClr val="C91400"/>
                </a:solidFill>
                <a:latin typeface="Arial" panose="020B0604020202020204" pitchFamily="34" charset="0"/>
                <a:cs typeface="Arial" panose="020B0604020202020204" pitchFamily="34" charset="0"/>
              </a:rPr>
              <a:t>Stone Milling?</a:t>
            </a:r>
            <a:endParaRPr lang="en-US" sz="2800" dirty="0">
              <a:solidFill>
                <a:srgbClr val="C9140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C352286-4466-6581-BF33-532898DD2C2A}"/>
              </a:ext>
            </a:extLst>
          </p:cNvPr>
          <p:cNvSpPr txBox="1"/>
          <p:nvPr/>
        </p:nvSpPr>
        <p:spPr>
          <a:xfrm>
            <a:off x="495013" y="1425463"/>
            <a:ext cx="5457670" cy="2115131"/>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“The first loaf of whole grain bread that came out of my wife Charlee’s oven on our farm back in the ‘60s was the most delicious loaf of bread I can ever remember smelling and eating.” ~ Bob</a:t>
            </a:r>
          </a:p>
          <a:p>
            <a:endParaRPr lang="en-US" sz="1200" dirty="0"/>
          </a:p>
          <a:p>
            <a:r>
              <a:rPr lang="en-US" sz="1200" dirty="0"/>
              <a:t>Even today, no modern technology can match the Old-World engineering of a stone mill, and our stone ground whole wheat flour is still the backbone of our company. You put one pound of grain in, and get one pound of flour out, with all the nutrition and flavor of the bran, germ and endosperm intact.</a:t>
            </a:r>
          </a:p>
        </p:txBody>
      </p:sp>
      <p:pic>
        <p:nvPicPr>
          <p:cNvPr id="27" name="Picture 26" descr="A picture containing person, person&#10;&#10;Description automatically generated">
            <a:extLst>
              <a:ext uri="{FF2B5EF4-FFF2-40B4-BE49-F238E27FC236}">
                <a16:creationId xmlns:a16="http://schemas.microsoft.com/office/drawing/2014/main" id="{326ACE84-5CD6-A019-0D79-15ECBD226E1F}"/>
              </a:ext>
            </a:extLst>
          </p:cNvPr>
          <p:cNvPicPr>
            <a:picLocks noChangeAspect="1"/>
          </p:cNvPicPr>
          <p:nvPr/>
        </p:nvPicPr>
        <p:blipFill>
          <a:blip r:embed="rId5"/>
          <a:stretch>
            <a:fillRect/>
          </a:stretch>
        </p:blipFill>
        <p:spPr>
          <a:xfrm>
            <a:off x="606775" y="3601628"/>
            <a:ext cx="4420609" cy="2985851"/>
          </a:xfrm>
          <a:prstGeom prst="rect">
            <a:avLst/>
          </a:prstGeom>
          <a:effectLst>
            <a:softEdge rad="317500"/>
          </a:effectLst>
        </p:spPr>
      </p:pic>
    </p:spTree>
    <p:extLst>
      <p:ext uri="{BB962C8B-B14F-4D97-AF65-F5344CB8AC3E}">
        <p14:creationId xmlns:p14="http://schemas.microsoft.com/office/powerpoint/2010/main" val="777787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6172234"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Philanthropy</a:t>
            </a:r>
            <a:endParaRPr lang="en-US" sz="2800" dirty="0">
              <a:solidFill>
                <a:srgbClr val="9F483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53057ECE-6F67-F45D-942D-57A0FAA8475F}"/>
              </a:ext>
            </a:extLst>
          </p:cNvPr>
          <p:cNvSpPr txBox="1"/>
          <p:nvPr/>
        </p:nvSpPr>
        <p:spPr>
          <a:xfrm>
            <a:off x="2590893" y="1869708"/>
            <a:ext cx="2989293" cy="1602170"/>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Bob’s Red Mill donated $146,000 in product in 2021, which was distributed through a network of 21 regional food banks and 1,200 food assistance sites serving the state of Oregon and Clark County, Washington.</a:t>
            </a:r>
          </a:p>
        </p:txBody>
      </p:sp>
      <p:pic>
        <p:nvPicPr>
          <p:cNvPr id="35" name="Picture 2" descr="Urban Growers Collective | LinkedIn">
            <a:extLst>
              <a:ext uri="{FF2B5EF4-FFF2-40B4-BE49-F238E27FC236}">
                <a16:creationId xmlns:a16="http://schemas.microsoft.com/office/drawing/2014/main" id="{6ABEC481-31A1-3EE0-B4AA-E0C908FB44C3}"/>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l="9916"/>
          <a:stretch/>
        </p:blipFill>
        <p:spPr bwMode="auto">
          <a:xfrm>
            <a:off x="6257784" y="1941143"/>
            <a:ext cx="1273174" cy="141331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descr="Logo, company name&#10;&#10;Description automatically generated">
            <a:extLst>
              <a:ext uri="{FF2B5EF4-FFF2-40B4-BE49-F238E27FC236}">
                <a16:creationId xmlns:a16="http://schemas.microsoft.com/office/drawing/2014/main" id="{200F7AEA-2A56-F769-0201-E89AE8422E31}"/>
              </a:ext>
            </a:extLst>
          </p:cNvPr>
          <p:cNvPicPr>
            <a:picLocks noChangeAspect="1"/>
          </p:cNvPicPr>
          <p:nvPr/>
        </p:nvPicPr>
        <p:blipFill>
          <a:blip r:embed="rId5"/>
          <a:stretch>
            <a:fillRect/>
          </a:stretch>
        </p:blipFill>
        <p:spPr>
          <a:xfrm>
            <a:off x="809786" y="1934829"/>
            <a:ext cx="1484333" cy="1484333"/>
          </a:xfrm>
          <a:prstGeom prst="rect">
            <a:avLst/>
          </a:prstGeom>
        </p:spPr>
      </p:pic>
      <p:sp>
        <p:nvSpPr>
          <p:cNvPr id="37" name="TextBox 36">
            <a:extLst>
              <a:ext uri="{FF2B5EF4-FFF2-40B4-BE49-F238E27FC236}">
                <a16:creationId xmlns:a16="http://schemas.microsoft.com/office/drawing/2014/main" id="{82AACDB9-235B-AA03-5CC1-B6FA9A355F62}"/>
              </a:ext>
            </a:extLst>
          </p:cNvPr>
          <p:cNvSpPr txBox="1"/>
          <p:nvPr/>
        </p:nvSpPr>
        <p:spPr>
          <a:xfrm>
            <a:off x="7792978" y="1869708"/>
            <a:ext cx="2989293" cy="1602170"/>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Bob’s Red Mill made nine donations of product as well as a sizeable cash donation in 2021 to support programs like COVID-19 emergency food relief and Collective Supported Agriculture. We’ve committed to monthly donations in 2022.</a:t>
            </a:r>
          </a:p>
        </p:txBody>
      </p:sp>
      <p:sp>
        <p:nvSpPr>
          <p:cNvPr id="38" name="TextBox 37">
            <a:extLst>
              <a:ext uri="{FF2B5EF4-FFF2-40B4-BE49-F238E27FC236}">
                <a16:creationId xmlns:a16="http://schemas.microsoft.com/office/drawing/2014/main" id="{19A13A64-90BA-2669-7B6D-52E9525405DC}"/>
              </a:ext>
            </a:extLst>
          </p:cNvPr>
          <p:cNvSpPr txBox="1"/>
          <p:nvPr/>
        </p:nvSpPr>
        <p:spPr>
          <a:xfrm>
            <a:off x="2590893" y="4228759"/>
            <a:ext cx="2772321" cy="1602170"/>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Bob’s Red Mill donated money as well as nine food donations in 2021 to support culinary training to refugees, asylees and survivors of human trafficking. We’ve committed to monthly donations in 2022.</a:t>
            </a:r>
          </a:p>
        </p:txBody>
      </p:sp>
      <p:pic>
        <p:nvPicPr>
          <p:cNvPr id="39" name="Picture 38" descr="Logo, company name&#10;&#10;Description automatically generated">
            <a:extLst>
              <a:ext uri="{FF2B5EF4-FFF2-40B4-BE49-F238E27FC236}">
                <a16:creationId xmlns:a16="http://schemas.microsoft.com/office/drawing/2014/main" id="{31BBD861-44BF-E1BA-A15F-E90EA3F5168E}"/>
              </a:ext>
            </a:extLst>
          </p:cNvPr>
          <p:cNvPicPr>
            <a:picLocks noChangeAspect="1"/>
          </p:cNvPicPr>
          <p:nvPr/>
        </p:nvPicPr>
        <p:blipFill>
          <a:blip r:embed="rId6"/>
          <a:stretch>
            <a:fillRect/>
          </a:stretch>
        </p:blipFill>
        <p:spPr>
          <a:xfrm>
            <a:off x="495014" y="4330313"/>
            <a:ext cx="2120899" cy="1373568"/>
          </a:xfrm>
          <a:prstGeom prst="rect">
            <a:avLst/>
          </a:prstGeom>
        </p:spPr>
      </p:pic>
      <p:pic>
        <p:nvPicPr>
          <p:cNvPr id="3" name="Picture 2">
            <a:extLst>
              <a:ext uri="{FF2B5EF4-FFF2-40B4-BE49-F238E27FC236}">
                <a16:creationId xmlns:a16="http://schemas.microsoft.com/office/drawing/2014/main" id="{0CDC418C-1AB3-DFBE-9CD7-DB7903E4E88E}"/>
              </a:ext>
            </a:extLst>
          </p:cNvPr>
          <p:cNvPicPr>
            <a:picLocks noChangeAspect="1"/>
          </p:cNvPicPr>
          <p:nvPr/>
        </p:nvPicPr>
        <p:blipFill>
          <a:blip r:embed="rId7"/>
          <a:stretch>
            <a:fillRect/>
          </a:stretch>
        </p:blipFill>
        <p:spPr>
          <a:xfrm>
            <a:off x="6064628" y="4218427"/>
            <a:ext cx="1597340" cy="1597340"/>
          </a:xfrm>
          <a:prstGeom prst="rect">
            <a:avLst/>
          </a:prstGeom>
        </p:spPr>
      </p:pic>
      <p:sp>
        <p:nvSpPr>
          <p:cNvPr id="5" name="TextBox 4">
            <a:extLst>
              <a:ext uri="{FF2B5EF4-FFF2-40B4-BE49-F238E27FC236}">
                <a16:creationId xmlns:a16="http://schemas.microsoft.com/office/drawing/2014/main" id="{35235822-522A-3974-CB51-C5716D5464D7}"/>
              </a:ext>
            </a:extLst>
          </p:cNvPr>
          <p:cNvSpPr txBox="1"/>
          <p:nvPr/>
        </p:nvSpPr>
        <p:spPr>
          <a:xfrm>
            <a:off x="7792978" y="4228759"/>
            <a:ext cx="3149544" cy="1345625"/>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b="0" i="0" dirty="0">
                <a:solidFill>
                  <a:srgbClr val="945200"/>
                </a:solidFill>
                <a:effectLst/>
              </a:rPr>
              <a:t>Proud sponsor of </a:t>
            </a:r>
            <a:r>
              <a:rPr lang="en-US" sz="1200" b="0" i="0" dirty="0" err="1">
                <a:solidFill>
                  <a:srgbClr val="945200"/>
                </a:solidFill>
                <a:effectLst/>
              </a:rPr>
              <a:t>Toonies</a:t>
            </a:r>
            <a:r>
              <a:rPr lang="en-US" sz="1200" b="0" i="0" dirty="0">
                <a:solidFill>
                  <a:srgbClr val="945200"/>
                </a:solidFill>
                <a:effectLst/>
              </a:rPr>
              <a:t> for Tummies, a campaign that raises funds for Breakfast for Learning and the Breakfast Club of Canada, helping the 1 in 3 children now at risk of going to school on an empty stomach.</a:t>
            </a:r>
            <a:endParaRPr lang="en-US" sz="1200" dirty="0">
              <a:solidFill>
                <a:srgbClr val="945200"/>
              </a:solidFill>
            </a:endParaRPr>
          </a:p>
        </p:txBody>
      </p:sp>
    </p:spTree>
    <p:extLst>
      <p:ext uri="{BB962C8B-B14F-4D97-AF65-F5344CB8AC3E}">
        <p14:creationId xmlns:p14="http://schemas.microsoft.com/office/powerpoint/2010/main" val="3838652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3371786-7DEA-A848-A753-A1201C2F2C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
            <a:ext cx="12192000" cy="637952"/>
          </a:xfrm>
          <a:prstGeom prst="rect">
            <a:avLst/>
          </a:prstGeom>
        </p:spPr>
      </p:pic>
      <p:sp>
        <p:nvSpPr>
          <p:cNvPr id="16" name="Rectangle 15">
            <a:extLst>
              <a:ext uri="{FF2B5EF4-FFF2-40B4-BE49-F238E27FC236}">
                <a16:creationId xmlns:a16="http://schemas.microsoft.com/office/drawing/2014/main" id="{FC7252E5-E7D0-AA4B-B1A6-6AE80A808651}"/>
              </a:ext>
            </a:extLst>
          </p:cNvPr>
          <p:cNvSpPr/>
          <p:nvPr/>
        </p:nvSpPr>
        <p:spPr>
          <a:xfrm>
            <a:off x="0" y="1"/>
            <a:ext cx="12192000" cy="383241"/>
          </a:xfrm>
          <a:prstGeom prst="rect">
            <a:avLst/>
          </a:prstGeom>
          <a:solidFill>
            <a:srgbClr val="C91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5627DA-AF7C-784B-B665-AC94BF451D34}"/>
              </a:ext>
            </a:extLst>
          </p:cNvPr>
          <p:cNvSpPr txBox="1"/>
          <p:nvPr/>
        </p:nvSpPr>
        <p:spPr>
          <a:xfrm>
            <a:off x="495014" y="728887"/>
            <a:ext cx="6172234" cy="523220"/>
          </a:xfrm>
          <a:prstGeom prst="rect">
            <a:avLst/>
          </a:prstGeom>
          <a:noFill/>
        </p:spPr>
        <p:txBody>
          <a:bodyPr wrap="square" rtlCol="0">
            <a:spAutoFit/>
          </a:bodyPr>
          <a:lstStyle/>
          <a:p>
            <a:r>
              <a:rPr lang="en-US" sz="2800" b="1" dirty="0">
                <a:solidFill>
                  <a:srgbClr val="9F4831"/>
                </a:solidFill>
                <a:latin typeface="Arial" panose="020B0604020202020204" pitchFamily="34" charset="0"/>
                <a:cs typeface="Arial" panose="020B0604020202020204" pitchFamily="34" charset="0"/>
              </a:rPr>
              <a:t>Philanthropy</a:t>
            </a:r>
            <a:endParaRPr lang="en-US" sz="2800" dirty="0">
              <a:solidFill>
                <a:srgbClr val="9F4831"/>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A4C6C4F5-BD2A-701E-BB39-AC0DE7122E7F}"/>
              </a:ext>
            </a:extLst>
          </p:cNvPr>
          <p:cNvSpPr txBox="1"/>
          <p:nvPr/>
        </p:nvSpPr>
        <p:spPr>
          <a:xfrm>
            <a:off x="6376810" y="2325966"/>
            <a:ext cx="3131291" cy="1094980"/>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Bob’s Red Mill made seven food donations in 2021 to help provide nutritious food to those in need in the Milwaukie, Oregon community.</a:t>
            </a:r>
            <a:endParaRPr lang="en-US" sz="1000" dirty="0"/>
          </a:p>
        </p:txBody>
      </p:sp>
      <p:sp>
        <p:nvSpPr>
          <p:cNvPr id="32" name="TextBox 31">
            <a:extLst>
              <a:ext uri="{FF2B5EF4-FFF2-40B4-BE49-F238E27FC236}">
                <a16:creationId xmlns:a16="http://schemas.microsoft.com/office/drawing/2014/main" id="{A3FC8FEC-9D7D-B67A-B692-DA38499B289A}"/>
              </a:ext>
            </a:extLst>
          </p:cNvPr>
          <p:cNvSpPr txBox="1"/>
          <p:nvPr/>
        </p:nvSpPr>
        <p:spPr>
          <a:xfrm>
            <a:off x="2357827" y="2325965"/>
            <a:ext cx="2989293" cy="832728"/>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Bob’s Red Mill makes regular product donations that contribute to healthy meals for the Albertina Kerr community.</a:t>
            </a:r>
            <a:endParaRPr lang="en-US" sz="1000" dirty="0"/>
          </a:p>
        </p:txBody>
      </p:sp>
      <p:sp>
        <p:nvSpPr>
          <p:cNvPr id="34" name="TextBox 33">
            <a:extLst>
              <a:ext uri="{FF2B5EF4-FFF2-40B4-BE49-F238E27FC236}">
                <a16:creationId xmlns:a16="http://schemas.microsoft.com/office/drawing/2014/main" id="{53057ECE-6F67-F45D-942D-57A0FAA8475F}"/>
              </a:ext>
            </a:extLst>
          </p:cNvPr>
          <p:cNvSpPr txBox="1"/>
          <p:nvPr/>
        </p:nvSpPr>
        <p:spPr>
          <a:xfrm>
            <a:off x="2430495" y="4495880"/>
            <a:ext cx="2989293" cy="1089209"/>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Bob’s Red Mill helps offer hundreds of nutritious meals every day to those in need through monthly product donations in 2021 and 2022.</a:t>
            </a:r>
            <a:endParaRPr lang="en-US" sz="1000" dirty="0"/>
          </a:p>
        </p:txBody>
      </p:sp>
      <p:sp>
        <p:nvSpPr>
          <p:cNvPr id="37" name="TextBox 36">
            <a:extLst>
              <a:ext uri="{FF2B5EF4-FFF2-40B4-BE49-F238E27FC236}">
                <a16:creationId xmlns:a16="http://schemas.microsoft.com/office/drawing/2014/main" id="{82AACDB9-235B-AA03-5CC1-B6FA9A355F62}"/>
              </a:ext>
            </a:extLst>
          </p:cNvPr>
          <p:cNvSpPr txBox="1"/>
          <p:nvPr/>
        </p:nvSpPr>
        <p:spPr>
          <a:xfrm>
            <a:off x="6330620" y="4495880"/>
            <a:ext cx="2989293" cy="1345689"/>
          </a:xfrm>
          <a:prstGeom prst="rect">
            <a:avLst/>
          </a:prstGeom>
          <a:noFill/>
        </p:spPr>
        <p:txBody>
          <a:bodyPr wrap="square" rtlCol="0">
            <a:spAutoFit/>
          </a:bodyPr>
          <a:lstStyle>
            <a:defPPr>
              <a:defRPr lang="en-US"/>
            </a:defPPr>
            <a:lvl1pPr>
              <a:lnSpc>
                <a:spcPts val="2000"/>
              </a:lnSpc>
              <a:defRPr sz="1400">
                <a:solidFill>
                  <a:schemeClr val="accent6">
                    <a:lumMod val="50000"/>
                  </a:schemeClr>
                </a:solidFill>
                <a:latin typeface="Arial" panose="020B0604020202020204" pitchFamily="34" charset="0"/>
                <a:cs typeface="Arial" panose="020B0604020202020204" pitchFamily="34" charset="0"/>
              </a:defRPr>
            </a:lvl1pPr>
          </a:lstStyle>
          <a:p>
            <a:r>
              <a:rPr lang="en-US" sz="1200" dirty="0"/>
              <a:t>We are continuously making monthly product donations to assist their mission to create a healthier community through nutrition counseling, cooking lessons and access to healthy food.</a:t>
            </a:r>
            <a:endParaRPr lang="en-US" sz="1000" dirty="0"/>
          </a:p>
        </p:txBody>
      </p:sp>
      <p:pic>
        <p:nvPicPr>
          <p:cNvPr id="17" name="Picture 16" descr="Logo&#10;&#10;Description automatically generated">
            <a:extLst>
              <a:ext uri="{FF2B5EF4-FFF2-40B4-BE49-F238E27FC236}">
                <a16:creationId xmlns:a16="http://schemas.microsoft.com/office/drawing/2014/main" id="{ECC36B30-DB71-AFC9-7195-675061E18443}"/>
              </a:ext>
            </a:extLst>
          </p:cNvPr>
          <p:cNvPicPr>
            <a:picLocks noChangeAspect="1"/>
          </p:cNvPicPr>
          <p:nvPr/>
        </p:nvPicPr>
        <p:blipFill>
          <a:blip r:embed="rId4"/>
          <a:stretch>
            <a:fillRect/>
          </a:stretch>
        </p:blipFill>
        <p:spPr>
          <a:xfrm>
            <a:off x="3166620" y="1561933"/>
            <a:ext cx="1314668" cy="645009"/>
          </a:xfrm>
          <a:prstGeom prst="rect">
            <a:avLst/>
          </a:prstGeom>
        </p:spPr>
      </p:pic>
      <p:pic>
        <p:nvPicPr>
          <p:cNvPr id="18" name="Picture 17" descr="Logo&#10;&#10;Description automatically generated">
            <a:extLst>
              <a:ext uri="{FF2B5EF4-FFF2-40B4-BE49-F238E27FC236}">
                <a16:creationId xmlns:a16="http://schemas.microsoft.com/office/drawing/2014/main" id="{C0DABEC2-0AB3-B679-1E9D-4E645F0FFD69}"/>
              </a:ext>
            </a:extLst>
          </p:cNvPr>
          <p:cNvPicPr>
            <a:picLocks noChangeAspect="1"/>
          </p:cNvPicPr>
          <p:nvPr/>
        </p:nvPicPr>
        <p:blipFill>
          <a:blip r:embed="rId5"/>
          <a:stretch>
            <a:fillRect/>
          </a:stretch>
        </p:blipFill>
        <p:spPr>
          <a:xfrm>
            <a:off x="7313758" y="1414949"/>
            <a:ext cx="1257394" cy="895893"/>
          </a:xfrm>
          <a:prstGeom prst="rect">
            <a:avLst/>
          </a:prstGeom>
        </p:spPr>
      </p:pic>
      <p:pic>
        <p:nvPicPr>
          <p:cNvPr id="3" name="Picture 2" descr="A picture containing text&#10;&#10;Description automatically generated">
            <a:extLst>
              <a:ext uri="{FF2B5EF4-FFF2-40B4-BE49-F238E27FC236}">
                <a16:creationId xmlns:a16="http://schemas.microsoft.com/office/drawing/2014/main" id="{83ACFC9E-0C9F-194D-926A-F0D1380006F1}"/>
              </a:ext>
            </a:extLst>
          </p:cNvPr>
          <p:cNvPicPr>
            <a:picLocks noChangeAspect="1"/>
          </p:cNvPicPr>
          <p:nvPr/>
        </p:nvPicPr>
        <p:blipFill>
          <a:blip r:embed="rId6"/>
          <a:stretch>
            <a:fillRect/>
          </a:stretch>
        </p:blipFill>
        <p:spPr>
          <a:xfrm>
            <a:off x="2730637" y="3337122"/>
            <a:ext cx="2243672" cy="1089210"/>
          </a:xfrm>
          <a:prstGeom prst="rect">
            <a:avLst/>
          </a:prstGeom>
        </p:spPr>
      </p:pic>
      <p:pic>
        <p:nvPicPr>
          <p:cNvPr id="5" name="Picture 4" descr="Chart&#10;&#10;Description automatically generated">
            <a:extLst>
              <a:ext uri="{FF2B5EF4-FFF2-40B4-BE49-F238E27FC236}">
                <a16:creationId xmlns:a16="http://schemas.microsoft.com/office/drawing/2014/main" id="{380C1DE1-7550-D083-44D7-8C033DE630E6}"/>
              </a:ext>
            </a:extLst>
          </p:cNvPr>
          <p:cNvPicPr>
            <a:picLocks noChangeAspect="1"/>
          </p:cNvPicPr>
          <p:nvPr/>
        </p:nvPicPr>
        <p:blipFill>
          <a:blip r:embed="rId7"/>
          <a:stretch>
            <a:fillRect/>
          </a:stretch>
        </p:blipFill>
        <p:spPr>
          <a:xfrm>
            <a:off x="6093808" y="3526378"/>
            <a:ext cx="3351286" cy="1031165"/>
          </a:xfrm>
          <a:prstGeom prst="rect">
            <a:avLst/>
          </a:prstGeom>
        </p:spPr>
      </p:pic>
    </p:spTree>
    <p:extLst>
      <p:ext uri="{BB962C8B-B14F-4D97-AF65-F5344CB8AC3E}">
        <p14:creationId xmlns:p14="http://schemas.microsoft.com/office/powerpoint/2010/main" val="854821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8065</TotalTime>
  <Words>2537</Words>
  <Application>Microsoft Macintosh PowerPoint</Application>
  <PresentationFormat>Widescreen</PresentationFormat>
  <Paragraphs>165</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Bob's Red Mill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 Irish</dc:creator>
  <cp:lastModifiedBy>Bryce Murphy</cp:lastModifiedBy>
  <cp:revision>302</cp:revision>
  <cp:lastPrinted>2021-04-28T17:49:14Z</cp:lastPrinted>
  <dcterms:created xsi:type="dcterms:W3CDTF">2019-10-09T22:07:14Z</dcterms:created>
  <dcterms:modified xsi:type="dcterms:W3CDTF">2023-01-12T17:48:13Z</dcterms:modified>
</cp:coreProperties>
</file>